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41"/>
  </p:handout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0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26CAB-C6B3-8D49-9D0F-C64BE4667128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8C3A5-89A4-5F44-AA71-3ED058AD8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50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6034AFEF-A42C-464C-B6E2-3AB6126302F7}" type="datetimeFigureOut">
              <a:rPr lang="en-US" smtClean="0"/>
              <a:t>12/30/2016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D959E9A-BF2A-BF46-96D6-56DECC70E3F0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 de Control Fiscal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Lcdo</a:t>
            </a:r>
            <a:r>
              <a:rPr lang="en-US" dirty="0"/>
              <a:t>. Alejandro Torres Rivera</a:t>
            </a:r>
          </a:p>
          <a:p>
            <a:r>
              <a:rPr lang="en-US" dirty="0" err="1"/>
              <a:t>Presidente</a:t>
            </a:r>
            <a:r>
              <a:rPr lang="en-US" dirty="0"/>
              <a:t> CAAPR</a:t>
            </a:r>
          </a:p>
        </p:txBody>
      </p:sp>
    </p:spTree>
    <p:extLst>
      <p:ext uri="{BB962C8B-B14F-4D97-AF65-F5344CB8AC3E}">
        <p14:creationId xmlns:p14="http://schemas.microsoft.com/office/powerpoint/2010/main" val="2586665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Señala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 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establecer</a:t>
            </a:r>
            <a:r>
              <a:rPr lang="en-US" dirty="0"/>
              <a:t> el </a:t>
            </a:r>
            <a:r>
              <a:rPr lang="en-US" dirty="0" err="1"/>
              <a:t>crecimiento</a:t>
            </a:r>
            <a:r>
              <a:rPr lang="en-US" dirty="0"/>
              <a:t> sin </a:t>
            </a:r>
            <a:r>
              <a:rPr lang="en-US" dirty="0" err="1"/>
              <a:t>ajustes</a:t>
            </a:r>
            <a:r>
              <a:rPr lang="en-US" dirty="0"/>
              <a:t> </a:t>
            </a:r>
            <a:r>
              <a:rPr lang="en-US" dirty="0" err="1"/>
              <a:t>fiscales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Aboga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modificación</a:t>
            </a:r>
            <a:r>
              <a:rPr lang="en-US" dirty="0"/>
              <a:t> del </a:t>
            </a:r>
            <a:r>
              <a:rPr lang="en-US" dirty="0" err="1"/>
              <a:t>salario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federal,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 </a:t>
            </a:r>
            <a:r>
              <a:rPr lang="en-US" dirty="0" err="1"/>
              <a:t>aplique</a:t>
            </a:r>
            <a:r>
              <a:rPr lang="en-US" dirty="0"/>
              <a:t> </a:t>
            </a:r>
            <a:r>
              <a:rPr lang="en-US" dirty="0" err="1"/>
              <a:t>dicho</a:t>
            </a:r>
            <a:r>
              <a:rPr lang="en-US" dirty="0"/>
              <a:t> </a:t>
            </a:r>
            <a:r>
              <a:rPr lang="en-US" dirty="0" err="1"/>
              <a:t>salario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a los </a:t>
            </a:r>
            <a:r>
              <a:rPr lang="en-US" dirty="0" err="1"/>
              <a:t>jóvenes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Propone </a:t>
            </a:r>
            <a:r>
              <a:rPr lang="en-US" dirty="0" err="1"/>
              <a:t>renovar</a:t>
            </a:r>
            <a:r>
              <a:rPr lang="en-US" dirty="0"/>
              <a:t> el </a:t>
            </a:r>
            <a:r>
              <a:rPr lang="en-US" dirty="0" err="1"/>
              <a:t>sistema</a:t>
            </a:r>
            <a:r>
              <a:rPr lang="en-US" dirty="0"/>
              <a:t> de </a:t>
            </a:r>
            <a:r>
              <a:rPr lang="en-US" dirty="0" err="1"/>
              <a:t>contribuciones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Recomienda</a:t>
            </a:r>
            <a:r>
              <a:rPr lang="en-US" dirty="0"/>
              <a:t> la </a:t>
            </a:r>
            <a:r>
              <a:rPr lang="en-US" dirty="0" err="1"/>
              <a:t>eliminación</a:t>
            </a:r>
            <a:r>
              <a:rPr lang="en-US" dirty="0"/>
              <a:t> de </a:t>
            </a:r>
            <a:r>
              <a:rPr lang="en-US" dirty="0" err="1"/>
              <a:t>amnistías</a:t>
            </a:r>
            <a:r>
              <a:rPr lang="en-US" dirty="0"/>
              <a:t> y </a:t>
            </a:r>
            <a:r>
              <a:rPr lang="en-US" dirty="0" err="1"/>
              <a:t>exenciones</a:t>
            </a:r>
            <a:r>
              <a:rPr lang="en-US" dirty="0"/>
              <a:t> </a:t>
            </a:r>
            <a:r>
              <a:rPr lang="en-US" dirty="0" err="1"/>
              <a:t>contributivas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9369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Propone </a:t>
            </a:r>
            <a:r>
              <a:rPr lang="en-US" dirty="0" err="1"/>
              <a:t>renovar</a:t>
            </a:r>
            <a:r>
              <a:rPr lang="en-US" dirty="0"/>
              <a:t> la Ley </a:t>
            </a:r>
            <a:r>
              <a:rPr lang="en-US" dirty="0" err="1"/>
              <a:t>Núm</a:t>
            </a:r>
            <a:r>
              <a:rPr lang="en-US" dirty="0"/>
              <a:t>. 66-2014 y </a:t>
            </a:r>
            <a:r>
              <a:rPr lang="en-US" dirty="0" err="1"/>
              <a:t>congelar</a:t>
            </a:r>
            <a:r>
              <a:rPr lang="en-US" dirty="0"/>
              <a:t> los </a:t>
            </a:r>
            <a:r>
              <a:rPr lang="en-US" dirty="0" err="1"/>
              <a:t>gastos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Menciona</a:t>
            </a:r>
            <a:r>
              <a:rPr lang="en-US" dirty="0"/>
              <a:t> la </a:t>
            </a:r>
            <a:r>
              <a:rPr lang="en-US" dirty="0" err="1"/>
              <a:t>reducción</a:t>
            </a:r>
            <a:r>
              <a:rPr lang="en-US" dirty="0"/>
              <a:t> en el </a:t>
            </a:r>
            <a:r>
              <a:rPr lang="en-US" dirty="0" err="1"/>
              <a:t>subsidio</a:t>
            </a:r>
            <a:r>
              <a:rPr lang="en-US" dirty="0"/>
              <a:t> a la UPR y </a:t>
            </a:r>
            <a:r>
              <a:rPr lang="en-US" dirty="0" err="1"/>
              <a:t>aumentar</a:t>
            </a:r>
            <a:r>
              <a:rPr lang="en-US" dirty="0"/>
              <a:t> la </a:t>
            </a:r>
            <a:r>
              <a:rPr lang="en-US" dirty="0" err="1"/>
              <a:t>matrícula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Impulsa</a:t>
            </a:r>
            <a:r>
              <a:rPr lang="en-US" dirty="0"/>
              <a:t> </a:t>
            </a:r>
            <a:r>
              <a:rPr lang="en-US" dirty="0" err="1"/>
              <a:t>gestionar</a:t>
            </a:r>
            <a:r>
              <a:rPr lang="en-US" dirty="0"/>
              <a:t> el </a:t>
            </a:r>
            <a:r>
              <a:rPr lang="en-US" dirty="0" err="1"/>
              <a:t>alivio</a:t>
            </a:r>
            <a:r>
              <a:rPr lang="en-US" dirty="0"/>
              <a:t> en la </a:t>
            </a:r>
            <a:r>
              <a:rPr lang="en-US" dirty="0" err="1"/>
              <a:t>deuda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 de Puerto Rico en el </a:t>
            </a:r>
            <a:r>
              <a:rPr lang="en-US" dirty="0" err="1"/>
              <a:t>Capítulo</a:t>
            </a:r>
            <a:r>
              <a:rPr lang="en-US" dirty="0"/>
              <a:t> 9 de la Ley Federal de </a:t>
            </a:r>
            <a:r>
              <a:rPr lang="en-US" dirty="0" err="1"/>
              <a:t>Quiebras</a:t>
            </a:r>
            <a:r>
              <a:rPr lang="en-US" dirty="0"/>
              <a:t>.</a:t>
            </a:r>
          </a:p>
          <a:p>
            <a:pPr algn="just"/>
            <a:r>
              <a:rPr lang="en-US"/>
              <a:t>Demanda</a:t>
            </a:r>
            <a:r>
              <a:rPr lang="en-US" dirty="0"/>
              <a:t> </a:t>
            </a:r>
            <a:r>
              <a:rPr lang="en-US" dirty="0" err="1"/>
              <a:t>recortar</a:t>
            </a:r>
            <a:r>
              <a:rPr lang="en-US" dirty="0"/>
              <a:t> los </a:t>
            </a:r>
            <a:r>
              <a:rPr lang="en-US" dirty="0" err="1"/>
              <a:t>gastos</a:t>
            </a:r>
            <a:r>
              <a:rPr lang="en-US" dirty="0"/>
              <a:t> y </a:t>
            </a:r>
            <a:r>
              <a:rPr lang="en-US" dirty="0" err="1"/>
              <a:t>aumentar</a:t>
            </a:r>
            <a:r>
              <a:rPr lang="en-US" dirty="0"/>
              <a:t> los </a:t>
            </a:r>
            <a:r>
              <a:rPr lang="en-US" dirty="0" err="1"/>
              <a:t>impuestos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110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Propone </a:t>
            </a:r>
            <a:r>
              <a:rPr lang="en-US" dirty="0" err="1"/>
              <a:t>para</a:t>
            </a:r>
            <a:r>
              <a:rPr lang="en-US" dirty="0"/>
              <a:t> Puerto Rico </a:t>
            </a:r>
            <a:r>
              <a:rPr lang="en-US" dirty="0" err="1"/>
              <a:t>una</a:t>
            </a:r>
            <a:r>
              <a:rPr lang="en-US" dirty="0"/>
              <a:t> Junta de </a:t>
            </a:r>
            <a:r>
              <a:rPr lang="en-US" dirty="0" err="1"/>
              <a:t>Monitoreo</a:t>
            </a:r>
            <a:r>
              <a:rPr lang="en-US" dirty="0"/>
              <a:t> Fiscal.</a:t>
            </a:r>
          </a:p>
          <a:p>
            <a:pPr algn="just"/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el </a:t>
            </a:r>
            <a:r>
              <a:rPr lang="en-US" dirty="0" err="1"/>
              <a:t>Programa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diseñe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Gobierno</a:t>
            </a:r>
            <a:r>
              <a:rPr lang="en-US" dirty="0"/>
              <a:t> de Puerto Rico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incluir</a:t>
            </a:r>
            <a:r>
              <a:rPr lang="en-US" dirty="0"/>
              <a:t>: (a) </a:t>
            </a:r>
            <a:r>
              <a:rPr lang="en-US" dirty="0" err="1"/>
              <a:t>Ajustes</a:t>
            </a:r>
            <a:r>
              <a:rPr lang="en-US" dirty="0"/>
              <a:t> </a:t>
            </a:r>
            <a:r>
              <a:rPr lang="en-US" dirty="0" err="1"/>
              <a:t>Fiscales</a:t>
            </a:r>
            <a:r>
              <a:rPr lang="en-US" dirty="0"/>
              <a:t> </a:t>
            </a:r>
            <a:r>
              <a:rPr lang="en-US" dirty="0" err="1"/>
              <a:t>sustanciales</a:t>
            </a:r>
            <a:r>
              <a:rPr lang="en-US" dirty="0"/>
              <a:t>; (b)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institucionales</a:t>
            </a:r>
            <a:r>
              <a:rPr lang="en-US" dirty="0"/>
              <a:t>; (c) </a:t>
            </a:r>
            <a:r>
              <a:rPr lang="en-US" dirty="0" err="1"/>
              <a:t>Reestructuración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4523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/>
              <a:t>2. El 29 de </a:t>
            </a:r>
            <a:r>
              <a:rPr lang="en-US" dirty="0" err="1"/>
              <a:t>junio</a:t>
            </a:r>
            <a:r>
              <a:rPr lang="en-US" dirty="0"/>
              <a:t> de 2015 el </a:t>
            </a:r>
            <a:r>
              <a:rPr lang="en-US" dirty="0" err="1"/>
              <a:t>Gobernador</a:t>
            </a:r>
            <a:r>
              <a:rPr lang="en-US" dirty="0"/>
              <a:t>, </a:t>
            </a:r>
            <a:r>
              <a:rPr lang="en-US" dirty="0" err="1"/>
              <a:t>basado</a:t>
            </a:r>
            <a:r>
              <a:rPr lang="en-US" dirty="0"/>
              <a:t> en 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Kruegger</a:t>
            </a:r>
            <a:r>
              <a:rPr lang="en-US" dirty="0"/>
              <a:t> </a:t>
            </a:r>
            <a:r>
              <a:rPr lang="en-US" dirty="0" err="1"/>
              <a:t>emitió</a:t>
            </a:r>
            <a:r>
              <a:rPr lang="en-US" dirty="0"/>
              <a:t> la </a:t>
            </a:r>
            <a:r>
              <a:rPr lang="en-US" dirty="0" err="1"/>
              <a:t>Orden</a:t>
            </a:r>
            <a:r>
              <a:rPr lang="en-US" dirty="0"/>
              <a:t> </a:t>
            </a:r>
            <a:r>
              <a:rPr lang="en-US" dirty="0" err="1"/>
              <a:t>Ejecutiva</a:t>
            </a:r>
            <a:r>
              <a:rPr lang="en-US" dirty="0"/>
              <a:t> OE-2015-022 </a:t>
            </a:r>
            <a:r>
              <a:rPr lang="en-US" dirty="0" err="1"/>
              <a:t>donde</a:t>
            </a:r>
            <a:r>
              <a:rPr lang="en-US" dirty="0"/>
              <a:t> se </a:t>
            </a:r>
            <a:r>
              <a:rPr lang="en-US" dirty="0" err="1"/>
              <a:t>recogen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recomendaciones</a:t>
            </a:r>
            <a:r>
              <a:rPr lang="en-US" dirty="0"/>
              <a:t> </a:t>
            </a:r>
            <a:r>
              <a:rPr lang="en-US" dirty="0" err="1"/>
              <a:t>hechas</a:t>
            </a:r>
            <a:r>
              <a:rPr lang="en-US" dirty="0"/>
              <a:t> en 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Kruegger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Se </a:t>
            </a:r>
            <a:r>
              <a:rPr lang="en-US" dirty="0" err="1"/>
              <a:t>ordena</a:t>
            </a:r>
            <a:r>
              <a:rPr lang="en-US" dirty="0"/>
              <a:t> la </a:t>
            </a:r>
            <a:r>
              <a:rPr lang="en-US" dirty="0" err="1"/>
              <a:t>creación</a:t>
            </a:r>
            <a:r>
              <a:rPr lang="en-US" dirty="0"/>
              <a:t> de un </a:t>
            </a:r>
            <a:r>
              <a:rPr lang="en-US" dirty="0" err="1"/>
              <a:t>Grupo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 con la </a:t>
            </a:r>
            <a:r>
              <a:rPr lang="en-US" dirty="0" err="1"/>
              <a:t>encomienda</a:t>
            </a:r>
            <a:r>
              <a:rPr lang="en-US" dirty="0"/>
              <a:t> de ¨</a:t>
            </a:r>
            <a:r>
              <a:rPr lang="en-US" dirty="0" err="1"/>
              <a:t>desarrollar</a:t>
            </a:r>
            <a:r>
              <a:rPr lang="en-US" dirty="0"/>
              <a:t> y </a:t>
            </a:r>
            <a:r>
              <a:rPr lang="en-US" dirty="0" err="1"/>
              <a:t>recomendar</a:t>
            </a:r>
            <a:r>
              <a:rPr lang="en-US" dirty="0"/>
              <a:t> al </a:t>
            </a:r>
            <a:r>
              <a:rPr lang="en-US" dirty="0" err="1"/>
              <a:t>Gobernador</a:t>
            </a:r>
            <a:r>
              <a:rPr lang="en-US" dirty="0"/>
              <a:t> el </a:t>
            </a:r>
            <a:r>
              <a:rPr lang="en-US" i="1" dirty="0"/>
              <a:t>Plan de </a:t>
            </a:r>
            <a:r>
              <a:rPr lang="en-US" i="1" dirty="0" err="1"/>
              <a:t>Ajuste</a:t>
            </a:r>
            <a:r>
              <a:rPr lang="en-US" i="1" dirty="0"/>
              <a:t> Fiscal y </a:t>
            </a:r>
            <a:r>
              <a:rPr lang="en-US" i="1" dirty="0" err="1"/>
              <a:t>Económico</a:t>
            </a:r>
            <a:r>
              <a:rPr lang="en-US" i="1" dirty="0"/>
              <a:t> de Puerto Rico</a:t>
            </a:r>
            <a:r>
              <a:rPr lang="en-US" dirty="0"/>
              <a:t>, </a:t>
            </a:r>
            <a:r>
              <a:rPr lang="en-US" dirty="0" err="1"/>
              <a:t>disponiendo</a:t>
            </a:r>
            <a:r>
              <a:rPr lang="en-US" dirty="0"/>
              <a:t> el 30 de </a:t>
            </a:r>
            <a:r>
              <a:rPr lang="en-US" dirty="0" err="1"/>
              <a:t>agosto</a:t>
            </a:r>
            <a:r>
              <a:rPr lang="en-US" dirty="0"/>
              <a:t> de 2015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fecha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presentar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recomendaciones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507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El Plan de </a:t>
            </a:r>
            <a:r>
              <a:rPr lang="en-US" dirty="0" err="1"/>
              <a:t>Ajuste</a:t>
            </a:r>
            <a:r>
              <a:rPr lang="en-US" dirty="0"/>
              <a:t> Fiscal y </a:t>
            </a:r>
            <a:r>
              <a:rPr lang="en-US" dirty="0" err="1"/>
              <a:t>Económico</a:t>
            </a:r>
            <a:r>
              <a:rPr lang="en-US" dirty="0"/>
              <a:t> </a:t>
            </a:r>
            <a:r>
              <a:rPr lang="en-US" dirty="0" err="1"/>
              <a:t>deberá</a:t>
            </a:r>
            <a:r>
              <a:rPr lang="en-US" dirty="0"/>
              <a:t> </a:t>
            </a:r>
            <a:r>
              <a:rPr lang="en-US" dirty="0" err="1"/>
              <a:t>considerar</a:t>
            </a:r>
            <a:r>
              <a:rPr lang="en-US" dirty="0"/>
              <a:t>:</a:t>
            </a:r>
          </a:p>
          <a:p>
            <a:pPr algn="just"/>
            <a:r>
              <a:rPr lang="en-US" dirty="0"/>
              <a:t>A. Los </a:t>
            </a:r>
            <a:r>
              <a:rPr lang="en-US" dirty="0" err="1"/>
              <a:t>déficits</a:t>
            </a:r>
            <a:r>
              <a:rPr lang="en-US" dirty="0"/>
              <a:t> </a:t>
            </a:r>
            <a:r>
              <a:rPr lang="en-US" dirty="0" err="1"/>
              <a:t>recurrentes</a:t>
            </a:r>
            <a:r>
              <a:rPr lang="en-US" dirty="0"/>
              <a:t> del </a:t>
            </a:r>
            <a:r>
              <a:rPr lang="en-US" dirty="0" err="1"/>
              <a:t>Fondo</a:t>
            </a:r>
            <a:r>
              <a:rPr lang="en-US" dirty="0"/>
              <a:t> General y los </a:t>
            </a:r>
            <a:r>
              <a:rPr lang="en-US" dirty="0" err="1"/>
              <a:t>presupuestos</a:t>
            </a:r>
            <a:r>
              <a:rPr lang="en-US" dirty="0"/>
              <a:t> de </a:t>
            </a:r>
            <a:r>
              <a:rPr lang="en-US" dirty="0" err="1"/>
              <a:t>otras</a:t>
            </a:r>
            <a:r>
              <a:rPr lang="en-US" dirty="0"/>
              <a:t> </a:t>
            </a:r>
            <a:r>
              <a:rPr lang="en-US" dirty="0" err="1"/>
              <a:t>instrumentalidades</a:t>
            </a:r>
            <a:r>
              <a:rPr lang="en-US" dirty="0"/>
              <a:t>:</a:t>
            </a:r>
          </a:p>
          <a:p>
            <a:pPr algn="just"/>
            <a:r>
              <a:rPr lang="en-US" dirty="0"/>
              <a:t>B.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fiscales</a:t>
            </a:r>
            <a:r>
              <a:rPr lang="en-US" dirty="0"/>
              <a:t> </a:t>
            </a:r>
            <a:r>
              <a:rPr lang="en-US" dirty="0" err="1"/>
              <a:t>adicionales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reducciones</a:t>
            </a:r>
            <a:r>
              <a:rPr lang="en-US" dirty="0"/>
              <a:t> en el </a:t>
            </a:r>
            <a:r>
              <a:rPr lang="en-US" dirty="0" err="1"/>
              <a:t>gasto</a:t>
            </a:r>
            <a:r>
              <a:rPr lang="en-US" dirty="0"/>
              <a:t> </a:t>
            </a:r>
            <a:r>
              <a:rPr lang="en-US" dirty="0" err="1"/>
              <a:t>público</a:t>
            </a:r>
            <a:r>
              <a:rPr lang="en-US" dirty="0"/>
              <a:t> y </a:t>
            </a:r>
            <a:r>
              <a:rPr lang="en-US" dirty="0" err="1"/>
              <a:t>cambios</a:t>
            </a:r>
            <a:r>
              <a:rPr lang="en-US" dirty="0"/>
              <a:t> al </a:t>
            </a:r>
            <a:r>
              <a:rPr lang="en-US" dirty="0" err="1"/>
              <a:t>sistema</a:t>
            </a:r>
            <a:r>
              <a:rPr lang="en-US" dirty="0"/>
              <a:t> </a:t>
            </a:r>
            <a:r>
              <a:rPr lang="en-US" dirty="0" err="1"/>
              <a:t>contributivo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impuestos</a:t>
            </a:r>
            <a:r>
              <a:rPr lang="en-US" dirty="0"/>
              <a:t> </a:t>
            </a:r>
            <a:r>
              <a:rPr lang="en-US" dirty="0" err="1"/>
              <a:t>corporativos</a:t>
            </a:r>
            <a:r>
              <a:rPr lang="en-US" dirty="0"/>
              <a:t> y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39020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C. </a:t>
            </a:r>
            <a:r>
              <a:rPr lang="en-US" dirty="0" err="1"/>
              <a:t>Propuestas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asegurar</a:t>
            </a:r>
            <a:r>
              <a:rPr lang="en-US" dirty="0"/>
              <a:t> la </a:t>
            </a:r>
            <a:r>
              <a:rPr lang="en-US" dirty="0" err="1"/>
              <a:t>revitalización</a:t>
            </a:r>
            <a:r>
              <a:rPr lang="en-US" dirty="0"/>
              <a:t> de la </a:t>
            </a:r>
            <a:r>
              <a:rPr lang="en-US" dirty="0" err="1"/>
              <a:t>economía</a:t>
            </a:r>
            <a:r>
              <a:rPr lang="en-US" dirty="0"/>
              <a:t>; </a:t>
            </a:r>
            <a:r>
              <a:rPr lang="en-US" dirty="0" err="1"/>
              <a:t>aumentar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inversiones</a:t>
            </a:r>
            <a:r>
              <a:rPr lang="en-US" dirty="0"/>
              <a:t>; </a:t>
            </a:r>
            <a:r>
              <a:rPr lang="en-US" dirty="0" err="1"/>
              <a:t>reformar</a:t>
            </a:r>
            <a:r>
              <a:rPr lang="en-US" dirty="0"/>
              <a:t> </a:t>
            </a:r>
            <a:r>
              <a:rPr lang="en-US" dirty="0" err="1"/>
              <a:t>leyes</a:t>
            </a:r>
            <a:r>
              <a:rPr lang="en-US" dirty="0"/>
              <a:t> </a:t>
            </a:r>
            <a:r>
              <a:rPr lang="en-US" dirty="0" err="1"/>
              <a:t>laborales</a:t>
            </a:r>
            <a:r>
              <a:rPr lang="en-US" dirty="0"/>
              <a:t> y de </a:t>
            </a:r>
            <a:r>
              <a:rPr lang="en-US" dirty="0" err="1"/>
              <a:t>bienestar</a:t>
            </a:r>
            <a:r>
              <a:rPr lang="en-US" dirty="0"/>
              <a:t> social; </a:t>
            </a:r>
            <a:r>
              <a:rPr lang="en-US" dirty="0" err="1"/>
              <a:t>reducir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barreras</a:t>
            </a:r>
            <a:r>
              <a:rPr lang="en-US" dirty="0"/>
              <a:t> a la </a:t>
            </a:r>
            <a:r>
              <a:rPr lang="en-US" dirty="0" err="1"/>
              <a:t>entrada</a:t>
            </a:r>
            <a:r>
              <a:rPr lang="en-US" dirty="0"/>
              <a:t> de </a:t>
            </a:r>
            <a:r>
              <a:rPr lang="en-US" dirty="0" err="1"/>
              <a:t>negocios</a:t>
            </a:r>
            <a:r>
              <a:rPr lang="en-US" dirty="0"/>
              <a:t> al </a:t>
            </a:r>
            <a:r>
              <a:rPr lang="en-US" dirty="0" err="1"/>
              <a:t>mercado</a:t>
            </a:r>
            <a:r>
              <a:rPr lang="en-US" dirty="0"/>
              <a:t>; </a:t>
            </a:r>
            <a:r>
              <a:rPr lang="en-US" dirty="0" err="1"/>
              <a:t>reducir</a:t>
            </a:r>
            <a:r>
              <a:rPr lang="en-US" dirty="0"/>
              <a:t> los </a:t>
            </a:r>
            <a:r>
              <a:rPr lang="en-US" dirty="0" err="1"/>
              <a:t>costos</a:t>
            </a:r>
            <a:r>
              <a:rPr lang="en-US" dirty="0"/>
              <a:t> de </a:t>
            </a:r>
            <a:r>
              <a:rPr lang="en-US" dirty="0" err="1"/>
              <a:t>hacer</a:t>
            </a:r>
            <a:r>
              <a:rPr lang="en-US" dirty="0"/>
              <a:t> </a:t>
            </a:r>
            <a:r>
              <a:rPr lang="en-US" dirty="0" err="1"/>
              <a:t>negocios</a:t>
            </a:r>
            <a:r>
              <a:rPr lang="en-US" dirty="0"/>
              <a:t>; </a:t>
            </a:r>
            <a:r>
              <a:rPr lang="en-US" dirty="0" err="1"/>
              <a:t>aumentar</a:t>
            </a:r>
            <a:r>
              <a:rPr lang="en-US" dirty="0"/>
              <a:t> el </a:t>
            </a:r>
            <a:r>
              <a:rPr lang="en-US" dirty="0" err="1"/>
              <a:t>crecimiento</a:t>
            </a:r>
            <a:r>
              <a:rPr lang="en-US" dirty="0"/>
              <a:t> </a:t>
            </a:r>
            <a:r>
              <a:rPr lang="en-US" dirty="0" err="1"/>
              <a:t>macroeconómico</a:t>
            </a:r>
            <a:r>
              <a:rPr lang="en-US" dirty="0"/>
              <a:t>; </a:t>
            </a:r>
            <a:r>
              <a:rPr lang="en-US" dirty="0" err="1"/>
              <a:t>identificar</a:t>
            </a:r>
            <a:r>
              <a:rPr lang="en-US" dirty="0"/>
              <a:t> los </a:t>
            </a:r>
            <a:r>
              <a:rPr lang="en-US" dirty="0" err="1"/>
              <a:t>recursos</a:t>
            </a:r>
            <a:r>
              <a:rPr lang="en-US" dirty="0"/>
              <a:t> </a:t>
            </a:r>
            <a:r>
              <a:rPr lang="en-US" dirty="0" err="1"/>
              <a:t>necesarios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construir</a:t>
            </a:r>
            <a:r>
              <a:rPr lang="en-US" dirty="0"/>
              <a:t> y </a:t>
            </a:r>
            <a:r>
              <a:rPr lang="en-US" dirty="0" err="1"/>
              <a:t>mantener</a:t>
            </a:r>
            <a:r>
              <a:rPr lang="en-US" dirty="0"/>
              <a:t> la </a:t>
            </a:r>
            <a:r>
              <a:rPr lang="en-US" dirty="0" err="1"/>
              <a:t>infraestructura</a:t>
            </a:r>
            <a:r>
              <a:rPr lang="en-US" dirty="0"/>
              <a:t>; </a:t>
            </a:r>
            <a:r>
              <a:rPr lang="en-US" dirty="0" err="1"/>
              <a:t>cuentas</a:t>
            </a:r>
            <a:r>
              <a:rPr lang="en-US" dirty="0"/>
              <a:t> a </a:t>
            </a:r>
            <a:r>
              <a:rPr lang="en-US" dirty="0" err="1"/>
              <a:t>pagar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Gobierno</a:t>
            </a:r>
            <a:r>
              <a:rPr lang="en-US" dirty="0"/>
              <a:t>; resolver la </a:t>
            </a:r>
            <a:r>
              <a:rPr lang="en-US" dirty="0" err="1"/>
              <a:t>insuficiencia</a:t>
            </a:r>
            <a:r>
              <a:rPr lang="en-US" dirty="0"/>
              <a:t> de los </a:t>
            </a:r>
            <a:r>
              <a:rPr lang="en-US" dirty="0" err="1"/>
              <a:t>sistemas</a:t>
            </a:r>
            <a:r>
              <a:rPr lang="en-US" dirty="0"/>
              <a:t> de </a:t>
            </a:r>
            <a:r>
              <a:rPr lang="en-US" dirty="0" err="1"/>
              <a:t>retiro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pago</a:t>
            </a:r>
            <a:r>
              <a:rPr lang="en-US" dirty="0"/>
              <a:t> de </a:t>
            </a:r>
            <a:r>
              <a:rPr lang="en-US" dirty="0" err="1"/>
              <a:t>pensiones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531941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dirty="0"/>
              <a:t>La </a:t>
            </a:r>
            <a:r>
              <a:rPr lang="en-US" sz="2000" dirty="0" err="1"/>
              <a:t>sustitución</a:t>
            </a:r>
            <a:r>
              <a:rPr lang="en-US" sz="2000" dirty="0"/>
              <a:t> o </a:t>
            </a:r>
            <a:r>
              <a:rPr lang="en-US" sz="2000" dirty="0" err="1"/>
              <a:t>permanencia</a:t>
            </a:r>
            <a:r>
              <a:rPr lang="en-US" sz="2000" dirty="0"/>
              <a:t> de </a:t>
            </a:r>
            <a:r>
              <a:rPr lang="en-US" sz="2000" dirty="0" err="1"/>
              <a:t>recaudos</a:t>
            </a:r>
            <a:r>
              <a:rPr lang="en-US" sz="2000" dirty="0"/>
              <a:t> </a:t>
            </a:r>
            <a:r>
              <a:rPr lang="en-US" sz="2000" dirty="0" err="1"/>
              <a:t>bajo</a:t>
            </a:r>
            <a:r>
              <a:rPr lang="en-US" sz="2000" dirty="0"/>
              <a:t> la Ley </a:t>
            </a:r>
            <a:r>
              <a:rPr lang="en-US" sz="2000" dirty="0" err="1"/>
              <a:t>Núm</a:t>
            </a:r>
            <a:r>
              <a:rPr lang="en-US" sz="2000" dirty="0"/>
              <a:t>. 154; la </a:t>
            </a:r>
            <a:r>
              <a:rPr lang="en-US" sz="2000" dirty="0" err="1"/>
              <a:t>posibilidad</a:t>
            </a:r>
            <a:r>
              <a:rPr lang="en-US" sz="2000" dirty="0"/>
              <a:t> de </a:t>
            </a:r>
            <a:r>
              <a:rPr lang="en-US" sz="2000" dirty="0" err="1"/>
              <a:t>que</a:t>
            </a:r>
            <a:r>
              <a:rPr lang="en-US" sz="2000" dirty="0"/>
              <a:t> no se </a:t>
            </a:r>
            <a:r>
              <a:rPr lang="en-US" sz="2000" dirty="0" err="1"/>
              <a:t>renueven</a:t>
            </a:r>
            <a:r>
              <a:rPr lang="en-US" sz="2000" dirty="0"/>
              <a:t> </a:t>
            </a:r>
            <a:r>
              <a:rPr lang="en-US" sz="2000" dirty="0" err="1"/>
              <a:t>fondos</a:t>
            </a:r>
            <a:r>
              <a:rPr lang="en-US" sz="2000" dirty="0"/>
              <a:t> </a:t>
            </a:r>
            <a:r>
              <a:rPr lang="en-US" sz="2000" dirty="0" err="1"/>
              <a:t>federales</a:t>
            </a:r>
            <a:r>
              <a:rPr lang="en-US" sz="2000" dirty="0"/>
              <a:t>; </a:t>
            </a:r>
            <a:r>
              <a:rPr lang="en-US" sz="2000" dirty="0" err="1"/>
              <a:t>costos</a:t>
            </a:r>
            <a:r>
              <a:rPr lang="en-US" sz="2000" dirty="0"/>
              <a:t> en el </a:t>
            </a:r>
            <a:r>
              <a:rPr lang="en-US" sz="2000" dirty="0" err="1"/>
              <a:t>cuidado</a:t>
            </a:r>
            <a:r>
              <a:rPr lang="en-US" sz="2000" dirty="0"/>
              <a:t> </a:t>
            </a:r>
            <a:r>
              <a:rPr lang="en-US" sz="2000" dirty="0" err="1"/>
              <a:t>médico</a:t>
            </a:r>
            <a:r>
              <a:rPr lang="en-US" sz="2000" dirty="0"/>
              <a:t>; </a:t>
            </a:r>
            <a:r>
              <a:rPr lang="en-US" sz="2000" dirty="0" err="1"/>
              <a:t>aumentos</a:t>
            </a:r>
            <a:r>
              <a:rPr lang="en-US" sz="2000" dirty="0"/>
              <a:t> en los </a:t>
            </a:r>
            <a:r>
              <a:rPr lang="en-US" sz="2000" dirty="0" err="1"/>
              <a:t>servicios</a:t>
            </a:r>
            <a:r>
              <a:rPr lang="en-US" sz="2000" dirty="0"/>
              <a:t> de la </a:t>
            </a:r>
            <a:r>
              <a:rPr lang="en-US" sz="2000" dirty="0" err="1"/>
              <a:t>deuda</a:t>
            </a:r>
            <a:r>
              <a:rPr lang="en-US" sz="2000" dirty="0"/>
              <a:t>; </a:t>
            </a:r>
            <a:r>
              <a:rPr lang="en-US" sz="2000" dirty="0" err="1"/>
              <a:t>establecimiento</a:t>
            </a:r>
            <a:r>
              <a:rPr lang="en-US" sz="2000" dirty="0"/>
              <a:t> de </a:t>
            </a:r>
            <a:r>
              <a:rPr lang="en-US" sz="2000" dirty="0" err="1"/>
              <a:t>alianzas</a:t>
            </a:r>
            <a:r>
              <a:rPr lang="en-US" sz="2000" dirty="0"/>
              <a:t> con el sector </a:t>
            </a:r>
            <a:r>
              <a:rPr lang="en-US" sz="2000" dirty="0" err="1"/>
              <a:t>privado</a:t>
            </a:r>
            <a:r>
              <a:rPr lang="en-US" sz="2000" dirty="0"/>
              <a:t>; </a:t>
            </a:r>
            <a:r>
              <a:rPr lang="en-US" sz="2000" dirty="0" err="1"/>
              <a:t>fusión</a:t>
            </a:r>
            <a:r>
              <a:rPr lang="en-US" sz="2000" dirty="0"/>
              <a:t> o </a:t>
            </a:r>
            <a:r>
              <a:rPr lang="en-US" sz="2000" dirty="0" err="1"/>
              <a:t>privatización</a:t>
            </a:r>
            <a:r>
              <a:rPr lang="en-US" sz="2000" dirty="0"/>
              <a:t> de </a:t>
            </a:r>
            <a:r>
              <a:rPr lang="en-US" sz="2000" dirty="0" err="1"/>
              <a:t>entidades</a:t>
            </a:r>
            <a:r>
              <a:rPr lang="en-US" sz="2000" dirty="0"/>
              <a:t> del </a:t>
            </a:r>
            <a:r>
              <a:rPr lang="en-US" sz="2000" dirty="0" err="1"/>
              <a:t>gobierno</a:t>
            </a:r>
            <a:r>
              <a:rPr lang="en-US" sz="2000" dirty="0"/>
              <a:t>; </a:t>
            </a:r>
            <a:r>
              <a:rPr lang="en-US" sz="2000" dirty="0" err="1"/>
              <a:t>mejoramiento</a:t>
            </a:r>
            <a:r>
              <a:rPr lang="en-US" sz="2000" dirty="0"/>
              <a:t> de los </a:t>
            </a:r>
            <a:r>
              <a:rPr lang="en-US" sz="2000" dirty="0" err="1"/>
              <a:t>sistemas</a:t>
            </a:r>
            <a:r>
              <a:rPr lang="en-US" sz="2000" dirty="0"/>
              <a:t> de </a:t>
            </a:r>
            <a:r>
              <a:rPr lang="en-US" sz="2000" dirty="0" err="1"/>
              <a:t>contabilidad</a:t>
            </a:r>
            <a:r>
              <a:rPr lang="en-US" sz="2000" dirty="0"/>
              <a:t> y </a:t>
            </a:r>
            <a:r>
              <a:rPr lang="en-US" sz="2000" dirty="0" err="1"/>
              <a:t>estadísticas</a:t>
            </a:r>
            <a:r>
              <a:rPr lang="en-US" sz="2000" dirty="0"/>
              <a:t>; la </a:t>
            </a:r>
            <a:r>
              <a:rPr lang="en-US" sz="2000" dirty="0" err="1"/>
              <a:t>coordinación</a:t>
            </a:r>
            <a:r>
              <a:rPr lang="en-US" sz="2000" dirty="0"/>
              <a:t> con </a:t>
            </a:r>
            <a:r>
              <a:rPr lang="en-US" sz="2000" dirty="0" err="1"/>
              <a:t>autoridades</a:t>
            </a:r>
            <a:r>
              <a:rPr lang="en-US" sz="2000" dirty="0"/>
              <a:t> de EU </a:t>
            </a:r>
            <a:r>
              <a:rPr lang="en-US" sz="2000" dirty="0" err="1"/>
              <a:t>para</a:t>
            </a:r>
            <a:r>
              <a:rPr lang="en-US" sz="2000" dirty="0"/>
              <a:t> la </a:t>
            </a:r>
            <a:r>
              <a:rPr lang="en-US" sz="2000" dirty="0" err="1"/>
              <a:t>eliminación</a:t>
            </a:r>
            <a:r>
              <a:rPr lang="en-US" sz="2000" dirty="0"/>
              <a:t> de </a:t>
            </a:r>
            <a:r>
              <a:rPr lang="en-US" sz="2000" dirty="0" err="1"/>
              <a:t>las</a:t>
            </a:r>
            <a:r>
              <a:rPr lang="en-US" sz="2000" dirty="0"/>
              <a:t> </a:t>
            </a:r>
            <a:r>
              <a:rPr lang="en-US" sz="2000" dirty="0" err="1"/>
              <a:t>leyes</a:t>
            </a:r>
            <a:r>
              <a:rPr lang="en-US" sz="2000" dirty="0"/>
              <a:t> de </a:t>
            </a:r>
            <a:r>
              <a:rPr lang="en-US" sz="2000" dirty="0" err="1"/>
              <a:t>cabotaje</a:t>
            </a:r>
            <a:r>
              <a:rPr lang="en-US" sz="2000" dirty="0"/>
              <a:t>; </a:t>
            </a:r>
            <a:r>
              <a:rPr lang="en-US" sz="2000" dirty="0" err="1"/>
              <a:t>paridad</a:t>
            </a:r>
            <a:r>
              <a:rPr lang="en-US" sz="2000" dirty="0"/>
              <a:t> de </a:t>
            </a:r>
            <a:r>
              <a:rPr lang="en-US" sz="2000" dirty="0" err="1"/>
              <a:t>fondos</a:t>
            </a:r>
            <a:r>
              <a:rPr lang="en-US" sz="2000" dirty="0"/>
              <a:t> </a:t>
            </a:r>
            <a:r>
              <a:rPr lang="en-US" sz="2000" dirty="0" err="1"/>
              <a:t>federales</a:t>
            </a:r>
            <a:r>
              <a:rPr lang="en-US" sz="2000" dirty="0"/>
              <a:t>; y la </a:t>
            </a:r>
            <a:r>
              <a:rPr lang="en-US" sz="2000" dirty="0" err="1"/>
              <a:t>eliminación</a:t>
            </a:r>
            <a:r>
              <a:rPr lang="en-US" sz="2000" dirty="0"/>
              <a:t> de </a:t>
            </a:r>
            <a:r>
              <a:rPr lang="en-US" sz="2000" dirty="0" err="1"/>
              <a:t>barreras</a:t>
            </a:r>
            <a:r>
              <a:rPr lang="en-US" sz="2000" dirty="0"/>
              <a:t> </a:t>
            </a:r>
            <a:r>
              <a:rPr lang="en-US" sz="2000" dirty="0" err="1"/>
              <a:t>para</a:t>
            </a:r>
            <a:r>
              <a:rPr lang="en-US" sz="2000" dirty="0"/>
              <a:t> </a:t>
            </a:r>
            <a:r>
              <a:rPr lang="en-US" sz="2000" dirty="0" err="1"/>
              <a:t>hacer</a:t>
            </a:r>
            <a:r>
              <a:rPr lang="en-US" sz="2000" dirty="0"/>
              <a:t> </a:t>
            </a:r>
            <a:r>
              <a:rPr lang="en-US" sz="2000" dirty="0" err="1"/>
              <a:t>negocios</a:t>
            </a:r>
            <a:r>
              <a:rPr lang="en-US" sz="2000" dirty="0"/>
              <a:t> en Puerto Rico.</a:t>
            </a:r>
          </a:p>
        </p:txBody>
      </p:sp>
    </p:spTree>
    <p:extLst>
      <p:ext uri="{BB962C8B-B14F-4D97-AF65-F5344CB8AC3E}">
        <p14:creationId xmlns:p14="http://schemas.microsoft.com/office/powerpoint/2010/main" val="1142294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El Plan de </a:t>
            </a:r>
            <a:r>
              <a:rPr lang="en-US" dirty="0" err="1"/>
              <a:t>Ajuste</a:t>
            </a:r>
            <a:r>
              <a:rPr lang="en-US" dirty="0"/>
              <a:t> Fiscal y </a:t>
            </a:r>
            <a:r>
              <a:rPr lang="en-US" dirty="0" err="1"/>
              <a:t>Económico</a:t>
            </a:r>
            <a:r>
              <a:rPr lang="en-US" dirty="0"/>
              <a:t> </a:t>
            </a:r>
            <a:r>
              <a:rPr lang="en-US" dirty="0" err="1"/>
              <a:t>deberá</a:t>
            </a:r>
            <a:r>
              <a:rPr lang="en-US" dirty="0"/>
              <a:t>: (a) </a:t>
            </a:r>
            <a:r>
              <a:rPr lang="en-US" dirty="0" err="1"/>
              <a:t>requerir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presupuestos</a:t>
            </a:r>
            <a:r>
              <a:rPr lang="en-US" dirty="0"/>
              <a:t> de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entidad</a:t>
            </a:r>
            <a:r>
              <a:rPr lang="en-US" dirty="0"/>
              <a:t> </a:t>
            </a:r>
            <a:r>
              <a:rPr lang="en-US" dirty="0" err="1"/>
              <a:t>gubernamental</a:t>
            </a:r>
            <a:r>
              <a:rPr lang="en-US" dirty="0"/>
              <a:t> </a:t>
            </a:r>
            <a:r>
              <a:rPr lang="en-US" dirty="0" err="1"/>
              <a:t>sean</a:t>
            </a:r>
            <a:r>
              <a:rPr lang="en-US" dirty="0"/>
              <a:t> </a:t>
            </a:r>
            <a:r>
              <a:rPr lang="en-US" dirty="0" err="1"/>
              <a:t>balanceados</a:t>
            </a:r>
            <a:r>
              <a:rPr lang="en-US" dirty="0"/>
              <a:t>, (b) </a:t>
            </a:r>
            <a:r>
              <a:rPr lang="en-US" dirty="0" err="1"/>
              <a:t>requerir</a:t>
            </a:r>
            <a:r>
              <a:rPr lang="en-US" dirty="0"/>
              <a:t> de </a:t>
            </a:r>
            <a:r>
              <a:rPr lang="en-US" dirty="0" err="1"/>
              <a:t>éstas</a:t>
            </a:r>
            <a:r>
              <a:rPr lang="en-US" dirty="0"/>
              <a:t> la </a:t>
            </a:r>
            <a:r>
              <a:rPr lang="en-US" dirty="0" err="1"/>
              <a:t>reducción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déficit</a:t>
            </a:r>
            <a:r>
              <a:rPr lang="en-US" dirty="0"/>
              <a:t> </a:t>
            </a:r>
            <a:r>
              <a:rPr lang="en-US" dirty="0" err="1"/>
              <a:t>presupuestario</a:t>
            </a:r>
            <a:r>
              <a:rPr lang="en-US" dirty="0"/>
              <a:t> </a:t>
            </a:r>
            <a:r>
              <a:rPr lang="en-US" dirty="0" err="1"/>
              <a:t>anual</a:t>
            </a:r>
            <a:r>
              <a:rPr lang="en-US" dirty="0"/>
              <a:t>; (c) </a:t>
            </a:r>
            <a:r>
              <a:rPr lang="en-US" dirty="0" err="1"/>
              <a:t>reducción</a:t>
            </a:r>
            <a:r>
              <a:rPr lang="en-US" dirty="0"/>
              <a:t> de </a:t>
            </a:r>
            <a:r>
              <a:rPr lang="en-US" dirty="0" err="1"/>
              <a:t>gastos</a:t>
            </a:r>
            <a:r>
              <a:rPr lang="en-US" dirty="0"/>
              <a:t> y </a:t>
            </a:r>
            <a:r>
              <a:rPr lang="en-US" dirty="0" err="1"/>
              <a:t>eficiencia</a:t>
            </a:r>
            <a:r>
              <a:rPr lang="en-US" dirty="0"/>
              <a:t> en la </a:t>
            </a:r>
            <a:r>
              <a:rPr lang="en-US" dirty="0" err="1"/>
              <a:t>prestación</a:t>
            </a:r>
            <a:r>
              <a:rPr lang="en-US" dirty="0"/>
              <a:t> de los </a:t>
            </a:r>
            <a:r>
              <a:rPr lang="en-US" dirty="0" err="1"/>
              <a:t>servicios</a:t>
            </a:r>
            <a:r>
              <a:rPr lang="en-US" dirty="0"/>
              <a:t>; (d) </a:t>
            </a:r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dirty="0" err="1"/>
              <a:t>estabilizadores</a:t>
            </a:r>
            <a:r>
              <a:rPr lang="en-US" dirty="0"/>
              <a:t> </a:t>
            </a:r>
            <a:r>
              <a:rPr lang="en-US" dirty="0" err="1"/>
              <a:t>automáticos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presupuesto</a:t>
            </a:r>
            <a:r>
              <a:rPr lang="en-US" dirty="0"/>
              <a:t>; (e) </a:t>
            </a:r>
            <a:r>
              <a:rPr lang="en-US" dirty="0" err="1"/>
              <a:t>propuestas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diversificación</a:t>
            </a:r>
            <a:r>
              <a:rPr lang="en-US" dirty="0"/>
              <a:t> de la </a:t>
            </a:r>
            <a:r>
              <a:rPr lang="en-US" dirty="0" err="1"/>
              <a:t>economía</a:t>
            </a:r>
            <a:r>
              <a:rPr lang="en-US" dirty="0"/>
              <a:t>, </a:t>
            </a:r>
            <a:r>
              <a:rPr lang="en-US" dirty="0" err="1"/>
              <a:t>reducción</a:t>
            </a:r>
            <a:r>
              <a:rPr lang="en-US" dirty="0"/>
              <a:t> del </a:t>
            </a:r>
            <a:r>
              <a:rPr lang="en-US" dirty="0" err="1"/>
              <a:t>costo</a:t>
            </a:r>
            <a:r>
              <a:rPr lang="en-US" dirty="0"/>
              <a:t> de la </a:t>
            </a:r>
            <a:r>
              <a:rPr lang="en-US" dirty="0" err="1"/>
              <a:t>vida</a:t>
            </a:r>
            <a:r>
              <a:rPr lang="en-US" dirty="0"/>
              <a:t>, del </a:t>
            </a:r>
            <a:r>
              <a:rPr lang="en-US" dirty="0" err="1"/>
              <a:t>costo</a:t>
            </a:r>
            <a:r>
              <a:rPr lang="en-US" dirty="0"/>
              <a:t> de </a:t>
            </a:r>
            <a:r>
              <a:rPr lang="en-US" dirty="0" err="1"/>
              <a:t>hacer</a:t>
            </a:r>
            <a:r>
              <a:rPr lang="en-US" dirty="0"/>
              <a:t> </a:t>
            </a:r>
            <a:r>
              <a:rPr lang="en-US" dirty="0" err="1"/>
              <a:t>negocios</a:t>
            </a:r>
            <a:r>
              <a:rPr lang="en-US" dirty="0"/>
              <a:t>, la </a:t>
            </a:r>
            <a:r>
              <a:rPr lang="en-US" dirty="0" err="1"/>
              <a:t>estabilidad</a:t>
            </a:r>
            <a:r>
              <a:rPr lang="en-US" dirty="0"/>
              <a:t> y 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económico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45838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(f)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económicas</a:t>
            </a:r>
            <a:r>
              <a:rPr lang="en-US" dirty="0"/>
              <a:t> </a:t>
            </a:r>
            <a:r>
              <a:rPr lang="en-US" dirty="0" err="1"/>
              <a:t>estructurales</a:t>
            </a:r>
            <a:r>
              <a:rPr lang="en-US" dirty="0"/>
              <a:t> </a:t>
            </a:r>
            <a:r>
              <a:rPr lang="en-US" dirty="0" err="1"/>
              <a:t>diseñadas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promover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incluyan</a:t>
            </a:r>
            <a:r>
              <a:rPr lang="en-US" dirty="0"/>
              <a:t> </a:t>
            </a:r>
            <a:r>
              <a:rPr lang="en-US" dirty="0" err="1"/>
              <a:t>cambios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leyes</a:t>
            </a:r>
            <a:r>
              <a:rPr lang="en-US" dirty="0"/>
              <a:t> </a:t>
            </a:r>
            <a:r>
              <a:rPr lang="en-US" dirty="0" err="1"/>
              <a:t>laborales</a:t>
            </a:r>
            <a:r>
              <a:rPr lang="en-US" dirty="0"/>
              <a:t> y de </a:t>
            </a:r>
            <a:r>
              <a:rPr lang="en-US" dirty="0" err="1"/>
              <a:t>bienestar</a:t>
            </a:r>
            <a:r>
              <a:rPr lang="en-US" dirty="0"/>
              <a:t> social; (g)  </a:t>
            </a:r>
            <a:r>
              <a:rPr lang="en-US" dirty="0" err="1"/>
              <a:t>asegurar</a:t>
            </a:r>
            <a:r>
              <a:rPr lang="en-US" dirty="0"/>
              <a:t> a largo </a:t>
            </a:r>
            <a:r>
              <a:rPr lang="en-US" dirty="0" err="1"/>
              <a:t>plazo</a:t>
            </a:r>
            <a:r>
              <a:rPr lang="en-US" dirty="0"/>
              <a:t> el </a:t>
            </a:r>
            <a:r>
              <a:rPr lang="en-US" dirty="0" err="1"/>
              <a:t>pago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pensiones</a:t>
            </a:r>
            <a:r>
              <a:rPr lang="en-US" dirty="0"/>
              <a:t>; (h) </a:t>
            </a:r>
            <a:r>
              <a:rPr lang="en-US" dirty="0" err="1"/>
              <a:t>repago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; (</a:t>
            </a:r>
            <a:r>
              <a:rPr lang="en-US" dirty="0" err="1"/>
              <a:t>i</a:t>
            </a:r>
            <a:r>
              <a:rPr lang="en-US" dirty="0"/>
              <a:t>) </a:t>
            </a:r>
            <a:r>
              <a:rPr lang="en-US" dirty="0" err="1"/>
              <a:t>controles</a:t>
            </a:r>
            <a:r>
              <a:rPr lang="en-US" dirty="0"/>
              <a:t> </a:t>
            </a:r>
            <a:r>
              <a:rPr lang="en-US" dirty="0" err="1"/>
              <a:t>financieros</a:t>
            </a:r>
            <a:r>
              <a:rPr lang="en-US" dirty="0"/>
              <a:t> y </a:t>
            </a:r>
            <a:r>
              <a:rPr lang="en-US" dirty="0" err="1"/>
              <a:t>sistemas</a:t>
            </a:r>
            <a:r>
              <a:rPr lang="en-US" dirty="0"/>
              <a:t> de </a:t>
            </a:r>
            <a:r>
              <a:rPr lang="en-US" dirty="0" err="1"/>
              <a:t>contabilidad</a:t>
            </a:r>
            <a:r>
              <a:rPr lang="en-US" dirty="0"/>
              <a:t>; (j) </a:t>
            </a:r>
            <a:r>
              <a:rPr lang="en-US" dirty="0" err="1"/>
              <a:t>asegurar</a:t>
            </a:r>
            <a:r>
              <a:rPr lang="en-US" dirty="0"/>
              <a:t> la </a:t>
            </a:r>
            <a:r>
              <a:rPr lang="en-US" dirty="0" err="1"/>
              <a:t>estabilidad</a:t>
            </a:r>
            <a:r>
              <a:rPr lang="en-US" dirty="0"/>
              <a:t> </a:t>
            </a:r>
            <a:r>
              <a:rPr lang="en-US" dirty="0" err="1"/>
              <a:t>financiera</a:t>
            </a:r>
            <a:r>
              <a:rPr lang="en-US" dirty="0"/>
              <a:t> a largo </a:t>
            </a:r>
            <a:r>
              <a:rPr lang="en-US" dirty="0" err="1"/>
              <a:t>plazo</a:t>
            </a:r>
            <a:r>
              <a:rPr lang="en-US" dirty="0"/>
              <a:t> del ELA, </a:t>
            </a:r>
            <a:r>
              <a:rPr lang="en-US" dirty="0" err="1"/>
              <a:t>evidenciada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acceso</a:t>
            </a:r>
            <a:r>
              <a:rPr lang="en-US" dirty="0"/>
              <a:t> a los </a:t>
            </a:r>
            <a:r>
              <a:rPr lang="en-US" dirty="0" err="1"/>
              <a:t>mercados</a:t>
            </a:r>
            <a:r>
              <a:rPr lang="en-US" dirty="0"/>
              <a:t> de capital a </a:t>
            </a:r>
            <a:r>
              <a:rPr lang="en-US" dirty="0" err="1"/>
              <a:t>corto</a:t>
            </a:r>
            <a:r>
              <a:rPr lang="en-US" dirty="0"/>
              <a:t> y largo </a:t>
            </a:r>
            <a:r>
              <a:rPr lang="en-US" dirty="0" err="1"/>
              <a:t>plazo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0353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El </a:t>
            </a:r>
            <a:r>
              <a:rPr lang="en-US" dirty="0" err="1"/>
              <a:t>Grupo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creado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</a:t>
            </a:r>
            <a:r>
              <a:rPr lang="en-US" dirty="0" err="1"/>
              <a:t>Orden</a:t>
            </a:r>
            <a:r>
              <a:rPr lang="en-US" dirty="0"/>
              <a:t> </a:t>
            </a:r>
            <a:r>
              <a:rPr lang="en-US" dirty="0" err="1"/>
              <a:t>Ejecutiva</a:t>
            </a:r>
            <a:r>
              <a:rPr lang="en-US" dirty="0"/>
              <a:t> </a:t>
            </a:r>
            <a:r>
              <a:rPr lang="en-US" dirty="0" err="1"/>
              <a:t>evaluó</a:t>
            </a:r>
            <a:r>
              <a:rPr lang="en-US" dirty="0"/>
              <a:t>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escenarios</a:t>
            </a:r>
            <a:r>
              <a:rPr lang="en-US" dirty="0"/>
              <a:t> con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proyección</a:t>
            </a:r>
            <a:r>
              <a:rPr lang="en-US" dirty="0"/>
              <a:t> de </a:t>
            </a:r>
            <a:r>
              <a:rPr lang="en-US" dirty="0" err="1"/>
              <a:t>cinco</a:t>
            </a:r>
            <a:r>
              <a:rPr lang="en-US" dirty="0"/>
              <a:t> </a:t>
            </a:r>
            <a:r>
              <a:rPr lang="en-US" dirty="0" err="1"/>
              <a:t>años</a:t>
            </a:r>
            <a:r>
              <a:rPr lang="en-US" dirty="0"/>
              <a:t>, </a:t>
            </a:r>
            <a:r>
              <a:rPr lang="en-US" dirty="0" err="1"/>
              <a:t>dentro</a:t>
            </a:r>
            <a:r>
              <a:rPr lang="en-US" dirty="0"/>
              <a:t> de los </a:t>
            </a:r>
            <a:r>
              <a:rPr lang="en-US" dirty="0" err="1"/>
              <a:t>cuales</a:t>
            </a:r>
            <a:r>
              <a:rPr lang="en-US" dirty="0"/>
              <a:t> se </a:t>
            </a:r>
            <a:r>
              <a:rPr lang="en-US" dirty="0" err="1"/>
              <a:t>encuentran</a:t>
            </a:r>
            <a:r>
              <a:rPr lang="en-US" dirty="0"/>
              <a:t>: (a) la </a:t>
            </a:r>
            <a:r>
              <a:rPr lang="en-US" dirty="0" err="1"/>
              <a:t>privatización</a:t>
            </a:r>
            <a:r>
              <a:rPr lang="en-US" dirty="0"/>
              <a:t> de la CFSE, de la ACAA, de la Video </a:t>
            </a:r>
            <a:r>
              <a:rPr lang="en-US" dirty="0" err="1"/>
              <a:t>Lotería</a:t>
            </a:r>
            <a:r>
              <a:rPr lang="en-US" dirty="0"/>
              <a:t> y de la </a:t>
            </a:r>
            <a:r>
              <a:rPr lang="en-US" dirty="0" err="1"/>
              <a:t>Lotería</a:t>
            </a:r>
            <a:r>
              <a:rPr lang="en-US" dirty="0"/>
              <a:t> de Puerto Rico; (b) la </a:t>
            </a:r>
            <a:r>
              <a:rPr lang="en-US" dirty="0" err="1"/>
              <a:t>revisión</a:t>
            </a:r>
            <a:r>
              <a:rPr lang="en-US" dirty="0"/>
              <a:t> de la </a:t>
            </a:r>
            <a:r>
              <a:rPr lang="en-US" dirty="0" err="1"/>
              <a:t>fórmula</a:t>
            </a:r>
            <a:r>
              <a:rPr lang="en-US" dirty="0"/>
              <a:t> de </a:t>
            </a:r>
            <a:r>
              <a:rPr lang="en-US" dirty="0" err="1"/>
              <a:t>asignación</a:t>
            </a:r>
            <a:r>
              <a:rPr lang="en-US" dirty="0"/>
              <a:t> de </a:t>
            </a:r>
            <a:r>
              <a:rPr lang="en-US" dirty="0" err="1"/>
              <a:t>fondos</a:t>
            </a:r>
            <a:r>
              <a:rPr lang="en-US" dirty="0"/>
              <a:t> a la UPR; (c)  la </a:t>
            </a:r>
            <a:r>
              <a:rPr lang="en-US" dirty="0" err="1"/>
              <a:t>privatización</a:t>
            </a:r>
            <a:r>
              <a:rPr lang="en-US" dirty="0"/>
              <a:t> de la PR-20, de la PR-52,  de la PR-66 y los </a:t>
            </a:r>
            <a:r>
              <a:rPr lang="en-US" dirty="0" err="1"/>
              <a:t>peajes</a:t>
            </a:r>
            <a:r>
              <a:rPr lang="en-US" dirty="0"/>
              <a:t>; (d)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concesiones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facilidades</a:t>
            </a:r>
            <a:r>
              <a:rPr lang="en-US" dirty="0"/>
              <a:t> </a:t>
            </a:r>
            <a:r>
              <a:rPr lang="en-US" dirty="0" err="1"/>
              <a:t>portuarias</a:t>
            </a:r>
            <a:r>
              <a:rPr lang="en-US" dirty="0"/>
              <a:t> y </a:t>
            </a:r>
            <a:r>
              <a:rPr lang="en-US" dirty="0" err="1"/>
              <a:t>áreas</a:t>
            </a:r>
            <a:r>
              <a:rPr lang="en-US" dirty="0"/>
              <a:t>; (e) y la </a:t>
            </a:r>
            <a:r>
              <a:rPr lang="en-US" dirty="0" err="1"/>
              <a:t>venta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</a:t>
            </a:r>
            <a:r>
              <a:rPr lang="en-US" dirty="0" err="1"/>
              <a:t>imnuebles</a:t>
            </a:r>
            <a:r>
              <a:rPr lang="en-US" dirty="0"/>
              <a:t> del Estado.</a:t>
            </a:r>
          </a:p>
        </p:txBody>
      </p:sp>
    </p:spTree>
    <p:extLst>
      <p:ext uri="{BB962C8B-B14F-4D97-AF65-F5344CB8AC3E}">
        <p14:creationId xmlns:p14="http://schemas.microsoft.com/office/powerpoint/2010/main" val="2755907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Premisas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discusión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1. La Junta de Control Fiscal </a:t>
            </a:r>
            <a:r>
              <a:rPr lang="en-US" dirty="0" err="1"/>
              <a:t>surgida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resultado</a:t>
            </a:r>
            <a:r>
              <a:rPr lang="en-US" dirty="0"/>
              <a:t> de la </a:t>
            </a:r>
            <a:r>
              <a:rPr lang="en-US" dirty="0" err="1"/>
              <a:t>aprobación</a:t>
            </a:r>
            <a:r>
              <a:rPr lang="en-US" dirty="0"/>
              <a:t> de la Ley PROMESA, no propone nada </a:t>
            </a:r>
            <a:r>
              <a:rPr lang="en-US" dirty="0" err="1"/>
              <a:t>nuevo</a:t>
            </a:r>
            <a:r>
              <a:rPr lang="en-US" dirty="0"/>
              <a:t>, </a:t>
            </a:r>
            <a:r>
              <a:rPr lang="en-US" dirty="0" err="1"/>
              <a:t>aunque</a:t>
            </a:r>
            <a:r>
              <a:rPr lang="en-US" dirty="0"/>
              <a:t> </a:t>
            </a:r>
            <a:r>
              <a:rPr lang="en-US" dirty="0" err="1"/>
              <a:t>sí</a:t>
            </a:r>
            <a:r>
              <a:rPr lang="en-US" dirty="0"/>
              <a:t> </a:t>
            </a:r>
            <a:r>
              <a:rPr lang="en-US" dirty="0" err="1"/>
              <a:t>anticipa</a:t>
            </a:r>
            <a:r>
              <a:rPr lang="en-US" dirty="0"/>
              <a:t> </a:t>
            </a:r>
            <a:r>
              <a:rPr lang="en-US" dirty="0" err="1"/>
              <a:t>cambios</a:t>
            </a:r>
            <a:r>
              <a:rPr lang="en-US" dirty="0"/>
              <a:t> </a:t>
            </a:r>
            <a:r>
              <a:rPr lang="en-US" dirty="0" err="1"/>
              <a:t>inmediatos</a:t>
            </a:r>
            <a:r>
              <a:rPr lang="en-US" dirty="0"/>
              <a:t> en </a:t>
            </a:r>
            <a:r>
              <a:rPr lang="en-US" dirty="0" err="1"/>
              <a:t>nuestra</a:t>
            </a:r>
            <a:r>
              <a:rPr lang="en-US" dirty="0"/>
              <a:t> </a:t>
            </a:r>
            <a:r>
              <a:rPr lang="en-US" dirty="0" err="1"/>
              <a:t>vida</a:t>
            </a:r>
            <a:r>
              <a:rPr lang="en-US" dirty="0"/>
              <a:t> </a:t>
            </a:r>
            <a:r>
              <a:rPr lang="en-US" dirty="0" err="1"/>
              <a:t>colectiva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 pueblo.</a:t>
            </a:r>
          </a:p>
          <a:p>
            <a:pPr algn="just"/>
            <a:r>
              <a:rPr lang="en-US" dirty="0"/>
              <a:t>2. PROMESA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medida</a:t>
            </a:r>
            <a:r>
              <a:rPr lang="en-US" dirty="0"/>
              <a:t> </a:t>
            </a:r>
            <a:r>
              <a:rPr lang="en-US" dirty="0" err="1"/>
              <a:t>política</a:t>
            </a:r>
            <a:r>
              <a:rPr lang="en-US" dirty="0"/>
              <a:t> del </a:t>
            </a:r>
            <a:r>
              <a:rPr lang="en-US" dirty="0" err="1"/>
              <a:t>Congreso</a:t>
            </a:r>
            <a:r>
              <a:rPr lang="en-US" dirty="0"/>
              <a:t> de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Unidos</a:t>
            </a:r>
            <a:r>
              <a:rPr lang="en-US" dirty="0"/>
              <a:t> </a:t>
            </a:r>
            <a:r>
              <a:rPr lang="en-US" dirty="0" err="1"/>
              <a:t>dirigida</a:t>
            </a:r>
            <a:r>
              <a:rPr lang="en-US" dirty="0"/>
              <a:t> a </a:t>
            </a:r>
            <a:r>
              <a:rPr lang="en-US" dirty="0" err="1"/>
              <a:t>implantar</a:t>
            </a:r>
            <a:r>
              <a:rPr lang="en-US" dirty="0"/>
              <a:t>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primera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,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política</a:t>
            </a:r>
            <a:r>
              <a:rPr lang="en-US" dirty="0"/>
              <a:t> </a:t>
            </a:r>
            <a:r>
              <a:rPr lang="en-US" dirty="0" err="1"/>
              <a:t>uniforme</a:t>
            </a:r>
            <a:r>
              <a:rPr lang="en-US" dirty="0"/>
              <a:t> de </a:t>
            </a:r>
            <a:r>
              <a:rPr lang="en-US" dirty="0" err="1"/>
              <a:t>dominación</a:t>
            </a:r>
            <a:r>
              <a:rPr lang="en-US" dirty="0"/>
              <a:t> colonial, al </a:t>
            </a:r>
            <a:r>
              <a:rPr lang="en-US" dirty="0" err="1"/>
              <a:t>amparo</a:t>
            </a:r>
            <a:r>
              <a:rPr lang="en-US" dirty="0"/>
              <a:t> del </a:t>
            </a:r>
            <a:r>
              <a:rPr lang="en-US" dirty="0" err="1"/>
              <a:t>Artículo</a:t>
            </a:r>
            <a:r>
              <a:rPr lang="en-US" dirty="0"/>
              <a:t> IV, Sec. 3 de la </a:t>
            </a:r>
            <a:r>
              <a:rPr lang="en-US" dirty="0" err="1"/>
              <a:t>Constitución</a:t>
            </a:r>
            <a:r>
              <a:rPr lang="en-US" dirty="0"/>
              <a:t> federal,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actuales</a:t>
            </a:r>
            <a:r>
              <a:rPr lang="en-US" dirty="0"/>
              <a:t> </a:t>
            </a:r>
            <a:r>
              <a:rPr lang="en-US" dirty="0" err="1"/>
              <a:t>territorios</a:t>
            </a:r>
            <a:r>
              <a:rPr lang="en-US" dirty="0"/>
              <a:t> y </a:t>
            </a:r>
            <a:r>
              <a:rPr lang="en-US" dirty="0" err="1"/>
              <a:t>posesiones</a:t>
            </a:r>
            <a:r>
              <a:rPr lang="en-US" dirty="0"/>
              <a:t> </a:t>
            </a:r>
            <a:r>
              <a:rPr lang="en-US" dirty="0" err="1"/>
              <a:t>insulares</a:t>
            </a:r>
            <a:r>
              <a:rPr lang="en-US" dirty="0"/>
              <a:t>. </a:t>
            </a:r>
            <a:r>
              <a:rPr lang="en-US" dirty="0" err="1"/>
              <a:t>Así</a:t>
            </a:r>
            <a:r>
              <a:rPr lang="en-US" dirty="0"/>
              <a:t> surge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definición</a:t>
            </a:r>
            <a:r>
              <a:rPr lang="en-US" dirty="0"/>
              <a:t> de lo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constituye</a:t>
            </a:r>
            <a:r>
              <a:rPr lang="en-US" dirty="0"/>
              <a:t> un </a:t>
            </a:r>
            <a:r>
              <a:rPr lang="en-US" dirty="0" err="1"/>
              <a:t>territorio</a:t>
            </a:r>
            <a:r>
              <a:rPr lang="en-US" dirty="0"/>
              <a:t> </a:t>
            </a:r>
            <a:r>
              <a:rPr lang="en-US" dirty="0" err="1"/>
              <a:t>bajo</a:t>
            </a:r>
            <a:r>
              <a:rPr lang="en-US" dirty="0"/>
              <a:t> la Ley.</a:t>
            </a:r>
          </a:p>
        </p:txBody>
      </p:sp>
    </p:spTree>
    <p:extLst>
      <p:ext uri="{BB962C8B-B14F-4D97-AF65-F5344CB8AC3E}">
        <p14:creationId xmlns:p14="http://schemas.microsoft.com/office/powerpoint/2010/main" val="3616970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El 20 de </a:t>
            </a:r>
            <a:r>
              <a:rPr lang="en-US" dirty="0" err="1"/>
              <a:t>diciembre</a:t>
            </a:r>
            <a:r>
              <a:rPr lang="en-US" dirty="0"/>
              <a:t> de 2016, en </a:t>
            </a:r>
            <a:r>
              <a:rPr lang="en-US" dirty="0" err="1"/>
              <a:t>carta</a:t>
            </a:r>
            <a:r>
              <a:rPr lang="en-US" dirty="0"/>
              <a:t> </a:t>
            </a:r>
            <a:r>
              <a:rPr lang="en-US" dirty="0" err="1"/>
              <a:t>dirigida</a:t>
            </a:r>
            <a:r>
              <a:rPr lang="en-US" dirty="0"/>
              <a:t> al </a:t>
            </a:r>
            <a:r>
              <a:rPr lang="en-US" dirty="0" err="1"/>
              <a:t>Gobernador</a:t>
            </a:r>
            <a:r>
              <a:rPr lang="en-US" dirty="0"/>
              <a:t> </a:t>
            </a:r>
            <a:r>
              <a:rPr lang="en-US" dirty="0" err="1"/>
              <a:t>saliente</a:t>
            </a:r>
            <a:r>
              <a:rPr lang="en-US" dirty="0"/>
              <a:t> y al </a:t>
            </a:r>
            <a:r>
              <a:rPr lang="en-US" dirty="0" err="1"/>
              <a:t>Gobernador</a:t>
            </a:r>
            <a:r>
              <a:rPr lang="en-US" dirty="0"/>
              <a:t> </a:t>
            </a:r>
            <a:r>
              <a:rPr lang="en-US" dirty="0" err="1"/>
              <a:t>entrante</a:t>
            </a:r>
            <a:r>
              <a:rPr lang="en-US" dirty="0"/>
              <a:t>, el </a:t>
            </a:r>
            <a:r>
              <a:rPr lang="en-US" dirty="0" err="1"/>
              <a:t>Presidente</a:t>
            </a:r>
            <a:r>
              <a:rPr lang="en-US" dirty="0"/>
              <a:t> de la Junta de Control Fiscal </a:t>
            </a:r>
            <a:r>
              <a:rPr lang="en-US" dirty="0" err="1"/>
              <a:t>creada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PROMESA les </a:t>
            </a:r>
            <a:r>
              <a:rPr lang="en-US" dirty="0" err="1"/>
              <a:t>comunicó</a:t>
            </a:r>
            <a:r>
              <a:rPr lang="en-US" dirty="0"/>
              <a:t> el </a:t>
            </a:r>
            <a:r>
              <a:rPr lang="en-US" dirty="0" err="1"/>
              <a:t>marco</a:t>
            </a:r>
            <a:r>
              <a:rPr lang="en-US" dirty="0"/>
              <a:t> de </a:t>
            </a:r>
            <a:r>
              <a:rPr lang="en-US" dirty="0" err="1"/>
              <a:t>acción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ha </a:t>
            </a:r>
            <a:r>
              <a:rPr lang="en-US" dirty="0" err="1"/>
              <a:t>decidido</a:t>
            </a:r>
            <a:r>
              <a:rPr lang="en-US" dirty="0"/>
              <a:t> </a:t>
            </a:r>
            <a:r>
              <a:rPr lang="en-US" dirty="0" err="1"/>
              <a:t>considerar</a:t>
            </a:r>
            <a:r>
              <a:rPr lang="en-US" dirty="0"/>
              <a:t> la Junta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actualización</a:t>
            </a:r>
            <a:r>
              <a:rPr lang="en-US" dirty="0"/>
              <a:t> del Plan Fiscal </a:t>
            </a:r>
            <a:r>
              <a:rPr lang="en-US" dirty="0" err="1"/>
              <a:t>para</a:t>
            </a:r>
            <a:r>
              <a:rPr lang="en-US" dirty="0"/>
              <a:t> Puerto Rico.</a:t>
            </a:r>
          </a:p>
          <a:p>
            <a:pPr algn="just"/>
            <a:r>
              <a:rPr lang="en-US" dirty="0"/>
              <a:t>El </a:t>
            </a:r>
            <a:r>
              <a:rPr lang="en-US" dirty="0" err="1"/>
              <a:t>análisis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hace</a:t>
            </a:r>
            <a:r>
              <a:rPr lang="en-US" dirty="0"/>
              <a:t> la Junta </a:t>
            </a:r>
            <a:r>
              <a:rPr lang="en-US" dirty="0" err="1"/>
              <a:t>sobre</a:t>
            </a:r>
            <a:r>
              <a:rPr lang="en-US" dirty="0"/>
              <a:t> Puerto Rico </a:t>
            </a:r>
            <a:r>
              <a:rPr lang="en-US" dirty="0" err="1"/>
              <a:t>para</a:t>
            </a:r>
            <a:r>
              <a:rPr lang="en-US" dirty="0"/>
              <a:t> los </a:t>
            </a:r>
            <a:r>
              <a:rPr lang="en-US" dirty="0" err="1"/>
              <a:t>próximos</a:t>
            </a:r>
            <a:r>
              <a:rPr lang="en-US" dirty="0"/>
              <a:t> 10 </a:t>
            </a:r>
            <a:r>
              <a:rPr lang="en-US" dirty="0" err="1"/>
              <a:t>años</a:t>
            </a:r>
            <a:r>
              <a:rPr lang="en-US" dirty="0"/>
              <a:t>, de no </a:t>
            </a:r>
            <a:r>
              <a:rPr lang="en-US" dirty="0" err="1"/>
              <a:t>adoptarse</a:t>
            </a:r>
            <a:r>
              <a:rPr lang="en-US" dirty="0"/>
              <a:t> la </a:t>
            </a:r>
            <a:r>
              <a:rPr lang="en-US" dirty="0" err="1"/>
              <a:t>medidas</a:t>
            </a:r>
            <a:r>
              <a:rPr lang="en-US" dirty="0"/>
              <a:t> </a:t>
            </a:r>
            <a:r>
              <a:rPr lang="en-US" dirty="0" err="1"/>
              <a:t>propuestas</a:t>
            </a:r>
            <a:r>
              <a:rPr lang="en-US" dirty="0"/>
              <a:t>,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siguiente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6390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A. </a:t>
            </a:r>
            <a:r>
              <a:rPr lang="en-US" dirty="0" err="1"/>
              <a:t>Habrá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insuficiencia</a:t>
            </a:r>
            <a:r>
              <a:rPr lang="en-US" dirty="0"/>
              <a:t> de $67.5 </a:t>
            </a:r>
            <a:r>
              <a:rPr lang="en-US" dirty="0" err="1"/>
              <a:t>billones</a:t>
            </a:r>
            <a:r>
              <a:rPr lang="en-US" dirty="0"/>
              <a:t>, </a:t>
            </a:r>
            <a:r>
              <a:rPr lang="en-US" dirty="0" err="1"/>
              <a:t>equivalente</a:t>
            </a:r>
            <a:r>
              <a:rPr lang="en-US" dirty="0"/>
              <a:t> a $54 mil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familia</a:t>
            </a:r>
            <a:r>
              <a:rPr lang="en-US" dirty="0"/>
              <a:t> o $5,400 </a:t>
            </a:r>
            <a:r>
              <a:rPr lang="en-US" dirty="0" err="1"/>
              <a:t>anuales</a:t>
            </a:r>
            <a:r>
              <a:rPr lang="en-US" dirty="0"/>
              <a:t>;</a:t>
            </a:r>
          </a:p>
          <a:p>
            <a:pPr algn="just"/>
            <a:r>
              <a:rPr lang="en-US" dirty="0"/>
              <a:t>B. Para </a:t>
            </a:r>
            <a:r>
              <a:rPr lang="en-US" dirty="0" err="1"/>
              <a:t>atender</a:t>
            </a:r>
            <a:r>
              <a:rPr lang="en-US" dirty="0"/>
              <a:t> lo anterior, el </a:t>
            </a:r>
            <a:r>
              <a:rPr lang="en-US" dirty="0" err="1"/>
              <a:t>Gobierno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aumentar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rentas</a:t>
            </a:r>
            <a:r>
              <a:rPr lang="en-US" dirty="0"/>
              <a:t>, </a:t>
            </a:r>
            <a:r>
              <a:rPr lang="en-US" dirty="0" err="1"/>
              <a:t>reducir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gastos</a:t>
            </a:r>
            <a:r>
              <a:rPr lang="en-US" dirty="0"/>
              <a:t> o </a:t>
            </a:r>
            <a:r>
              <a:rPr lang="en-US" dirty="0" err="1"/>
              <a:t>ambas</a:t>
            </a:r>
            <a:r>
              <a:rPr lang="en-US" dirty="0"/>
              <a:t> </a:t>
            </a:r>
            <a:r>
              <a:rPr lang="en-US" dirty="0" err="1"/>
              <a:t>cosas</a:t>
            </a:r>
            <a:r>
              <a:rPr lang="en-US" dirty="0"/>
              <a:t>, con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reducción</a:t>
            </a:r>
            <a:r>
              <a:rPr lang="en-US" dirty="0"/>
              <a:t> del </a:t>
            </a:r>
            <a:r>
              <a:rPr lang="en-US" dirty="0" err="1"/>
              <a:t>presupuesto</a:t>
            </a:r>
            <a:r>
              <a:rPr lang="en-US" dirty="0"/>
              <a:t> </a:t>
            </a:r>
            <a:r>
              <a:rPr lang="en-US" dirty="0" err="1"/>
              <a:t>anual</a:t>
            </a:r>
            <a:r>
              <a:rPr lang="en-US" dirty="0"/>
              <a:t> de $7 mil </a:t>
            </a:r>
            <a:r>
              <a:rPr lang="en-US" dirty="0" err="1"/>
              <a:t>billones</a:t>
            </a:r>
            <a:r>
              <a:rPr lang="en-US" dirty="0"/>
              <a:t>;</a:t>
            </a:r>
          </a:p>
          <a:p>
            <a:pPr algn="just"/>
            <a:r>
              <a:rPr lang="en-US" dirty="0"/>
              <a:t>C. Si el </a:t>
            </a:r>
            <a:r>
              <a:rPr lang="en-US" dirty="0" err="1"/>
              <a:t>Gobierno</a:t>
            </a:r>
            <a:r>
              <a:rPr lang="en-US" dirty="0"/>
              <a:t> no </a:t>
            </a:r>
            <a:r>
              <a:rPr lang="en-US" dirty="0" err="1"/>
              <a:t>hiciera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pagos</a:t>
            </a:r>
            <a:r>
              <a:rPr lang="en-US" dirty="0"/>
              <a:t>, lo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la Junta no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opción</a:t>
            </a:r>
            <a:r>
              <a:rPr lang="en-US" dirty="0"/>
              <a:t>, Puerto Rico </a:t>
            </a:r>
            <a:r>
              <a:rPr lang="en-US" dirty="0" err="1"/>
              <a:t>tendría</a:t>
            </a:r>
            <a:r>
              <a:rPr lang="en-US" dirty="0"/>
              <a:t> un </a:t>
            </a:r>
            <a:r>
              <a:rPr lang="en-US" dirty="0" err="1"/>
              <a:t>déficit</a:t>
            </a:r>
            <a:r>
              <a:rPr lang="en-US" dirty="0"/>
              <a:t> </a:t>
            </a:r>
            <a:r>
              <a:rPr lang="en-US" dirty="0" err="1"/>
              <a:t>anual</a:t>
            </a:r>
            <a:r>
              <a:rPr lang="en-US" dirty="0"/>
              <a:t> de $3.2 </a:t>
            </a:r>
            <a:r>
              <a:rPr lang="en-US" dirty="0" err="1"/>
              <a:t>billones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47245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A. </a:t>
            </a:r>
            <a:r>
              <a:rPr lang="en-US" dirty="0" err="1"/>
              <a:t>Propuesta</a:t>
            </a:r>
            <a:r>
              <a:rPr lang="en-US" dirty="0"/>
              <a:t> de </a:t>
            </a:r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 y </a:t>
            </a:r>
            <a:r>
              <a:rPr lang="en-US" dirty="0" err="1"/>
              <a:t>programas</a:t>
            </a:r>
            <a:r>
              <a:rPr lang="en-US" dirty="0"/>
              <a:t> de </a:t>
            </a:r>
            <a:r>
              <a:rPr lang="en-US" dirty="0" err="1"/>
              <a:t>subsidios</a:t>
            </a:r>
            <a:r>
              <a:rPr lang="en-US" dirty="0"/>
              <a:t>: </a:t>
            </a:r>
          </a:p>
          <a:p>
            <a:pPr lvl="1" algn="just"/>
            <a:r>
              <a:rPr lang="en-US" dirty="0" err="1"/>
              <a:t>Incremento</a:t>
            </a:r>
            <a:r>
              <a:rPr lang="en-US" dirty="0"/>
              <a:t> en la </a:t>
            </a: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empleo</a:t>
            </a:r>
            <a:r>
              <a:rPr lang="en-US" dirty="0"/>
              <a:t> y </a:t>
            </a:r>
            <a:r>
              <a:rPr lang="en-US" dirty="0" err="1"/>
              <a:t>reducción</a:t>
            </a:r>
            <a:r>
              <a:rPr lang="en-US" dirty="0"/>
              <a:t> en la </a:t>
            </a: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desempleo</a:t>
            </a:r>
            <a:r>
              <a:rPr lang="en-US" dirty="0"/>
              <a:t>.</a:t>
            </a:r>
          </a:p>
          <a:p>
            <a:pPr lvl="1" algn="just"/>
            <a:r>
              <a:rPr lang="en-US" dirty="0" err="1"/>
              <a:t>Revisión</a:t>
            </a:r>
            <a:r>
              <a:rPr lang="en-US" dirty="0"/>
              <a:t> </a:t>
            </a:r>
            <a:r>
              <a:rPr lang="en-US" dirty="0" err="1"/>
              <a:t>comprensiva</a:t>
            </a:r>
            <a:r>
              <a:rPr lang="en-US" dirty="0"/>
              <a:t> de la </a:t>
            </a:r>
            <a:r>
              <a:rPr lang="en-US" dirty="0" err="1"/>
              <a:t>legislación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la Ley 80 y </a:t>
            </a:r>
            <a:r>
              <a:rPr lang="en-US" dirty="0" err="1"/>
              <a:t>beneficios</a:t>
            </a:r>
            <a:r>
              <a:rPr lang="en-US" dirty="0"/>
              <a:t> de </a:t>
            </a:r>
            <a:r>
              <a:rPr lang="en-US" dirty="0" err="1"/>
              <a:t>jubilación</a:t>
            </a:r>
            <a:r>
              <a:rPr lang="en-US" dirty="0"/>
              <a:t>;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los </a:t>
            </a:r>
            <a:r>
              <a:rPr lang="en-US" dirty="0" err="1"/>
              <a:t>beneficios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terminación</a:t>
            </a:r>
            <a:r>
              <a:rPr lang="en-US" dirty="0"/>
              <a:t> de </a:t>
            </a:r>
            <a:r>
              <a:rPr lang="en-US" dirty="0" err="1"/>
              <a:t>empleo</a:t>
            </a:r>
            <a:r>
              <a:rPr lang="en-US" dirty="0"/>
              <a:t> (severance pay), </a:t>
            </a:r>
            <a:r>
              <a:rPr lang="en-US" dirty="0" err="1"/>
              <a:t>horarios</a:t>
            </a:r>
            <a:r>
              <a:rPr lang="en-US" dirty="0"/>
              <a:t> </a:t>
            </a:r>
            <a:r>
              <a:rPr lang="en-US" dirty="0" err="1"/>
              <a:t>flexibles</a:t>
            </a:r>
            <a:r>
              <a:rPr lang="en-US" dirty="0"/>
              <a:t>, </a:t>
            </a:r>
            <a:r>
              <a:rPr lang="en-US" dirty="0" err="1"/>
              <a:t>retención</a:t>
            </a:r>
            <a:r>
              <a:rPr lang="en-US" dirty="0"/>
              <a:t> de </a:t>
            </a:r>
            <a:r>
              <a:rPr lang="en-US" dirty="0" err="1"/>
              <a:t>empleados</a:t>
            </a:r>
            <a:r>
              <a:rPr lang="en-US" dirty="0"/>
              <a:t>, </a:t>
            </a:r>
            <a:r>
              <a:rPr lang="en-US" dirty="0" err="1"/>
              <a:t>licencias</a:t>
            </a:r>
            <a:r>
              <a:rPr lang="en-US" dirty="0"/>
              <a:t> </a:t>
            </a:r>
            <a:r>
              <a:rPr lang="en-US" dirty="0" err="1"/>
              <a:t>mandatorias</a:t>
            </a:r>
            <a:r>
              <a:rPr lang="en-US" dirty="0"/>
              <a:t> de </a:t>
            </a:r>
            <a:r>
              <a:rPr lang="en-US" dirty="0" err="1"/>
              <a:t>vacaciones</a:t>
            </a:r>
            <a:r>
              <a:rPr lang="en-US" dirty="0"/>
              <a:t> y </a:t>
            </a:r>
            <a:r>
              <a:rPr lang="en-US" dirty="0" err="1"/>
              <a:t>pensiones</a:t>
            </a:r>
            <a:r>
              <a:rPr lang="en-US" dirty="0"/>
              <a:t>. </a:t>
            </a:r>
          </a:p>
          <a:p>
            <a:pPr lvl="1" algn="just"/>
            <a:r>
              <a:rPr lang="en-US" dirty="0" err="1"/>
              <a:t>Implantación</a:t>
            </a:r>
            <a:r>
              <a:rPr lang="en-US" dirty="0"/>
              <a:t> del ¨Earned Income Tax Credit¨.</a:t>
            </a:r>
          </a:p>
        </p:txBody>
      </p:sp>
    </p:spTree>
    <p:extLst>
      <p:ext uri="{BB962C8B-B14F-4D97-AF65-F5344CB8AC3E}">
        <p14:creationId xmlns:p14="http://schemas.microsoft.com/office/powerpoint/2010/main" val="2548383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B. </a:t>
            </a:r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Energética</a:t>
            </a:r>
            <a:r>
              <a:rPr lang="en-US" dirty="0"/>
              <a:t>:</a:t>
            </a:r>
          </a:p>
          <a:p>
            <a:pPr lvl="1" algn="just"/>
            <a:r>
              <a:rPr lang="en-US" dirty="0" err="1"/>
              <a:t>Bajo</a:t>
            </a:r>
            <a:r>
              <a:rPr lang="en-US" dirty="0"/>
              <a:t> la </a:t>
            </a:r>
            <a:r>
              <a:rPr lang="en-US" dirty="0" err="1"/>
              <a:t>premisa</a:t>
            </a:r>
            <a:r>
              <a:rPr lang="en-US" dirty="0"/>
              <a:t> de </a:t>
            </a:r>
            <a:r>
              <a:rPr lang="en-US" dirty="0" err="1"/>
              <a:t>reducir</a:t>
            </a:r>
            <a:r>
              <a:rPr lang="en-US" dirty="0"/>
              <a:t> el </a:t>
            </a:r>
            <a:r>
              <a:rPr lang="en-US" dirty="0" err="1"/>
              <a:t>costo</a:t>
            </a:r>
            <a:r>
              <a:rPr lang="en-US" dirty="0"/>
              <a:t> de la </a:t>
            </a:r>
            <a:r>
              <a:rPr lang="en-US" dirty="0" err="1"/>
              <a:t>energía</a:t>
            </a:r>
            <a:r>
              <a:rPr lang="en-US" dirty="0"/>
              <a:t> </a:t>
            </a:r>
            <a:r>
              <a:rPr lang="en-US" dirty="0" err="1"/>
              <a:t>eléctrica</a:t>
            </a:r>
            <a:r>
              <a:rPr lang="en-US" dirty="0"/>
              <a:t>, propone la </a:t>
            </a:r>
            <a:r>
              <a:rPr lang="en-US" dirty="0" err="1"/>
              <a:t>revisión</a:t>
            </a:r>
            <a:r>
              <a:rPr lang="en-US" dirty="0"/>
              <a:t> de la </a:t>
            </a:r>
            <a:r>
              <a:rPr lang="en-US" dirty="0" err="1"/>
              <a:t>política</a:t>
            </a:r>
            <a:r>
              <a:rPr lang="en-US" dirty="0"/>
              <a:t> </a:t>
            </a:r>
            <a:r>
              <a:rPr lang="en-US" dirty="0" err="1"/>
              <a:t>energética</a:t>
            </a:r>
            <a:r>
              <a:rPr lang="en-US" dirty="0"/>
              <a:t> de la AEE y la </a:t>
            </a:r>
            <a:r>
              <a:rPr lang="en-US" dirty="0" err="1"/>
              <a:t>prestación</a:t>
            </a:r>
            <a:r>
              <a:rPr lang="en-US" dirty="0"/>
              <a:t> de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servicios</a:t>
            </a:r>
            <a:r>
              <a:rPr lang="en-US" dirty="0"/>
              <a:t>. Para </a:t>
            </a:r>
            <a:r>
              <a:rPr lang="en-US" dirty="0" err="1"/>
              <a:t>ello</a:t>
            </a:r>
            <a:r>
              <a:rPr lang="en-US" dirty="0"/>
              <a:t> la Junta </a:t>
            </a:r>
            <a:r>
              <a:rPr lang="en-US" dirty="0" err="1"/>
              <a:t>colaborará</a:t>
            </a:r>
            <a:r>
              <a:rPr lang="en-US" dirty="0"/>
              <a:t> con la AEE en el </a:t>
            </a:r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reestructuración</a:t>
            </a:r>
            <a:r>
              <a:rPr lang="en-US" dirty="0"/>
              <a:t> de la </a:t>
            </a:r>
            <a:r>
              <a:rPr lang="en-US" dirty="0" err="1"/>
              <a:t>agencia</a:t>
            </a:r>
            <a:r>
              <a:rPr lang="en-US" dirty="0"/>
              <a:t> con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acreedores</a:t>
            </a:r>
            <a:r>
              <a:rPr lang="en-US" dirty="0"/>
              <a:t> y del </a:t>
            </a:r>
            <a:r>
              <a:rPr lang="en-US" dirty="0" err="1"/>
              <a:t>desarrollo</a:t>
            </a:r>
            <a:r>
              <a:rPr lang="en-US" dirty="0"/>
              <a:t> de </a:t>
            </a:r>
            <a:r>
              <a:rPr lang="en-US" dirty="0" err="1"/>
              <a:t>proyectos</a:t>
            </a:r>
            <a:r>
              <a:rPr lang="en-US" dirty="0"/>
              <a:t> </a:t>
            </a:r>
            <a:r>
              <a:rPr lang="en-US" dirty="0" err="1"/>
              <a:t>críticos</a:t>
            </a:r>
            <a:r>
              <a:rPr lang="en-US" dirty="0"/>
              <a:t> </a:t>
            </a:r>
            <a:r>
              <a:rPr lang="en-US" dirty="0" err="1"/>
              <a:t>capitales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0911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C. </a:t>
            </a:r>
            <a:r>
              <a:rPr lang="en-US" dirty="0" err="1"/>
              <a:t>Reforma</a:t>
            </a:r>
            <a:r>
              <a:rPr lang="en-US" dirty="0"/>
              <a:t> en los </a:t>
            </a:r>
            <a:r>
              <a:rPr lang="en-US" dirty="0" err="1"/>
              <a:t>impuestos</a:t>
            </a:r>
            <a:r>
              <a:rPr lang="en-US" dirty="0"/>
              <a:t>:</a:t>
            </a:r>
          </a:p>
          <a:p>
            <a:pPr lvl="1" algn="just"/>
            <a:r>
              <a:rPr lang="en-US" dirty="0"/>
              <a:t>Se propone </a:t>
            </a:r>
            <a:r>
              <a:rPr lang="en-US" dirty="0" err="1"/>
              <a:t>revisar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inequidades</a:t>
            </a:r>
            <a:r>
              <a:rPr lang="en-US" dirty="0"/>
              <a:t> en los </a:t>
            </a:r>
            <a:r>
              <a:rPr lang="en-US" dirty="0" err="1"/>
              <a:t>impuestos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lo </a:t>
            </a:r>
            <a:r>
              <a:rPr lang="en-US" dirty="0" err="1"/>
              <a:t>expuesto</a:t>
            </a:r>
            <a:r>
              <a:rPr lang="en-US" dirty="0"/>
              <a:t> en la Ley </a:t>
            </a:r>
            <a:r>
              <a:rPr lang="en-US" dirty="0" err="1"/>
              <a:t>Núm</a:t>
            </a:r>
            <a:r>
              <a:rPr lang="en-US" dirty="0"/>
              <a:t>. 154; la </a:t>
            </a:r>
            <a:r>
              <a:rPr lang="en-US" dirty="0" err="1"/>
              <a:t>revisión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contribuciones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propiedad</a:t>
            </a:r>
            <a:r>
              <a:rPr lang="en-US" dirty="0"/>
              <a:t> </a:t>
            </a:r>
            <a:r>
              <a:rPr lang="en-US" dirty="0" err="1"/>
              <a:t>inmueble</a:t>
            </a:r>
            <a:r>
              <a:rPr lang="en-US" dirty="0"/>
              <a:t>; </a:t>
            </a:r>
            <a:r>
              <a:rPr lang="en-US" dirty="0" err="1"/>
              <a:t>reducción</a:t>
            </a:r>
            <a:r>
              <a:rPr lang="en-US" dirty="0"/>
              <a:t> en </a:t>
            </a:r>
            <a:r>
              <a:rPr lang="en-US" dirty="0" err="1"/>
              <a:t>subsidios</a:t>
            </a:r>
            <a:r>
              <a:rPr lang="en-US" dirty="0"/>
              <a:t> a los </a:t>
            </a:r>
            <a:r>
              <a:rPr lang="en-US" dirty="0" err="1"/>
              <a:t>municipios</a:t>
            </a:r>
            <a:r>
              <a:rPr lang="en-US" dirty="0"/>
              <a:t>; </a:t>
            </a:r>
            <a:r>
              <a:rPr lang="en-US" dirty="0" err="1"/>
              <a:t>mejorar</a:t>
            </a:r>
            <a:r>
              <a:rPr lang="en-US" dirty="0"/>
              <a:t> la </a:t>
            </a:r>
            <a:r>
              <a:rPr lang="en-US" dirty="0" err="1"/>
              <a:t>captación</a:t>
            </a:r>
            <a:r>
              <a:rPr lang="en-US" dirty="0"/>
              <a:t> en el </a:t>
            </a:r>
            <a:r>
              <a:rPr lang="en-US" dirty="0" err="1"/>
              <a:t>pago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contribuciones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ingresos</a:t>
            </a:r>
            <a:r>
              <a:rPr lang="en-US" dirty="0"/>
              <a:t>; y el </a:t>
            </a:r>
            <a:r>
              <a:rPr lang="en-US" dirty="0" err="1"/>
              <a:t>establecimiento</a:t>
            </a:r>
            <a:r>
              <a:rPr lang="en-US" dirty="0"/>
              <a:t> de un </a:t>
            </a:r>
            <a:r>
              <a:rPr lang="en-US" dirty="0" err="1"/>
              <a:t>acuerdo</a:t>
            </a:r>
            <a:r>
              <a:rPr lang="en-US" dirty="0"/>
              <a:t> de </a:t>
            </a:r>
            <a:r>
              <a:rPr lang="en-US" dirty="0" err="1"/>
              <a:t>colaboración</a:t>
            </a:r>
            <a:r>
              <a:rPr lang="en-US" dirty="0"/>
              <a:t> con IRS.</a:t>
            </a:r>
          </a:p>
        </p:txBody>
      </p:sp>
    </p:spTree>
    <p:extLst>
      <p:ext uri="{BB962C8B-B14F-4D97-AF65-F5344CB8AC3E}">
        <p14:creationId xmlns:p14="http://schemas.microsoft.com/office/powerpoint/2010/main" val="1192240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/>
              <a:t>D. </a:t>
            </a:r>
            <a:r>
              <a:rPr lang="en-US" dirty="0" err="1"/>
              <a:t>Medidas</a:t>
            </a:r>
            <a:r>
              <a:rPr lang="en-US" dirty="0"/>
              <a:t> de </a:t>
            </a:r>
            <a:r>
              <a:rPr lang="en-US" dirty="0" err="1"/>
              <a:t>competencia</a:t>
            </a:r>
            <a:r>
              <a:rPr lang="en-US" dirty="0"/>
              <a:t> </a:t>
            </a:r>
            <a:r>
              <a:rPr lang="en-US" dirty="0" err="1"/>
              <a:t>económica</a:t>
            </a:r>
            <a:r>
              <a:rPr lang="en-US" dirty="0"/>
              <a:t>:</a:t>
            </a:r>
          </a:p>
          <a:p>
            <a:pPr lvl="1" algn="just"/>
            <a:r>
              <a:rPr lang="en-US" dirty="0" err="1"/>
              <a:t>Evaluar</a:t>
            </a:r>
            <a:r>
              <a:rPr lang="en-US" dirty="0"/>
              <a:t> los </a:t>
            </a:r>
            <a:r>
              <a:rPr lang="en-US" dirty="0" err="1"/>
              <a:t>costos</a:t>
            </a:r>
            <a:r>
              <a:rPr lang="en-US" dirty="0"/>
              <a:t> y </a:t>
            </a:r>
            <a:r>
              <a:rPr lang="en-US" dirty="0" err="1"/>
              <a:t>beneficios</a:t>
            </a:r>
            <a:r>
              <a:rPr lang="en-US" dirty="0"/>
              <a:t> de </a:t>
            </a:r>
            <a:r>
              <a:rPr lang="en-US" dirty="0" err="1"/>
              <a:t>ciertas</a:t>
            </a:r>
            <a:r>
              <a:rPr lang="en-US" dirty="0"/>
              <a:t> </a:t>
            </a:r>
            <a:r>
              <a:rPr lang="en-US" dirty="0" err="1"/>
              <a:t>barreras</a:t>
            </a:r>
            <a:r>
              <a:rPr lang="en-US" dirty="0"/>
              <a:t> en la </a:t>
            </a:r>
            <a:r>
              <a:rPr lang="en-US" dirty="0" err="1"/>
              <a:t>competencia</a:t>
            </a:r>
            <a:r>
              <a:rPr lang="en-US" dirty="0"/>
              <a:t> de </a:t>
            </a:r>
            <a:r>
              <a:rPr lang="en-US" dirty="0" err="1"/>
              <a:t>sectores</a:t>
            </a:r>
            <a:r>
              <a:rPr lang="en-US" dirty="0"/>
              <a:t> </a:t>
            </a:r>
            <a:r>
              <a:rPr lang="en-US" dirty="0" err="1"/>
              <a:t>económicos</a:t>
            </a:r>
            <a:r>
              <a:rPr lang="en-US" dirty="0"/>
              <a:t> y la </a:t>
            </a:r>
            <a:r>
              <a:rPr lang="en-US" dirty="0" err="1"/>
              <a:t>reducción</a:t>
            </a:r>
            <a:r>
              <a:rPr lang="en-US" dirty="0"/>
              <a:t> en los </a:t>
            </a:r>
            <a:r>
              <a:rPr lang="en-US" dirty="0" err="1"/>
              <a:t>costos</a:t>
            </a:r>
            <a:r>
              <a:rPr lang="en-US" dirty="0"/>
              <a:t> de la </a:t>
            </a:r>
            <a:r>
              <a:rPr lang="en-US" dirty="0" err="1"/>
              <a:t>producción</a:t>
            </a:r>
            <a:r>
              <a:rPr lang="en-US" dirty="0"/>
              <a:t> local; </a:t>
            </a:r>
            <a:r>
              <a:rPr lang="en-US" dirty="0" err="1"/>
              <a:t>acelerar</a:t>
            </a:r>
            <a:r>
              <a:rPr lang="en-US" dirty="0"/>
              <a:t> los </a:t>
            </a:r>
            <a:r>
              <a:rPr lang="en-US" dirty="0" err="1"/>
              <a:t>procesos</a:t>
            </a:r>
            <a:r>
              <a:rPr lang="en-US" dirty="0"/>
              <a:t> de </a:t>
            </a:r>
            <a:r>
              <a:rPr lang="en-US" dirty="0" err="1"/>
              <a:t>permisos</a:t>
            </a:r>
            <a:r>
              <a:rPr lang="en-US" dirty="0"/>
              <a:t> y </a:t>
            </a:r>
            <a:r>
              <a:rPr lang="en-US" dirty="0" err="1"/>
              <a:t>eliminar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duplicidad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de la </a:t>
            </a:r>
            <a:r>
              <a:rPr lang="en-US" dirty="0" err="1"/>
              <a:t>siguiente</a:t>
            </a:r>
            <a:r>
              <a:rPr lang="en-US" dirty="0"/>
              <a:t> </a:t>
            </a:r>
            <a:r>
              <a:rPr lang="en-US" dirty="0" err="1"/>
              <a:t>premisa</a:t>
            </a:r>
            <a:r>
              <a:rPr lang="en-US" dirty="0"/>
              <a:t>: ¿Los </a:t>
            </a:r>
            <a:r>
              <a:rPr lang="en-US" dirty="0" err="1"/>
              <a:t>beneficios</a:t>
            </a:r>
            <a:r>
              <a:rPr lang="en-US" dirty="0"/>
              <a:t> son </a:t>
            </a:r>
            <a:r>
              <a:rPr lang="en-US" dirty="0" err="1"/>
              <a:t>superiores</a:t>
            </a:r>
            <a:r>
              <a:rPr lang="en-US" dirty="0"/>
              <a:t> a los </a:t>
            </a:r>
            <a:r>
              <a:rPr lang="en-US" dirty="0" err="1"/>
              <a:t>costos</a:t>
            </a:r>
            <a:r>
              <a:rPr lang="en-US" dirty="0"/>
              <a:t>? La </a:t>
            </a:r>
            <a:r>
              <a:rPr lang="en-US" dirty="0" err="1"/>
              <a:t>reglamentación</a:t>
            </a:r>
            <a:r>
              <a:rPr lang="en-US" dirty="0"/>
              <a:t> </a:t>
            </a:r>
            <a:r>
              <a:rPr lang="en-US" dirty="0" err="1"/>
              <a:t>vigente</a:t>
            </a:r>
            <a:r>
              <a:rPr lang="en-US" dirty="0"/>
              <a:t> ¿</a:t>
            </a:r>
            <a:r>
              <a:rPr lang="en-US" dirty="0" err="1"/>
              <a:t>incentiva</a:t>
            </a:r>
            <a:r>
              <a:rPr lang="en-US" dirty="0"/>
              <a:t> la </a:t>
            </a:r>
            <a:r>
              <a:rPr lang="en-US" dirty="0" err="1"/>
              <a:t>creación</a:t>
            </a:r>
            <a:r>
              <a:rPr lang="en-US" dirty="0"/>
              <a:t> de </a:t>
            </a:r>
            <a:r>
              <a:rPr lang="en-US" dirty="0" err="1"/>
              <a:t>empleos</a:t>
            </a:r>
            <a:r>
              <a:rPr lang="en-US" dirty="0"/>
              <a:t>? </a:t>
            </a:r>
          </a:p>
          <a:p>
            <a:pPr lvl="1" algn="just"/>
            <a:r>
              <a:rPr lang="en-US" dirty="0" err="1"/>
              <a:t>Sugiere</a:t>
            </a:r>
            <a:r>
              <a:rPr lang="en-US" dirty="0"/>
              <a:t> se </a:t>
            </a:r>
            <a:r>
              <a:rPr lang="en-US" dirty="0" err="1"/>
              <a:t>parta</a:t>
            </a:r>
            <a:r>
              <a:rPr lang="en-US" dirty="0"/>
              <a:t> de cero en la </a:t>
            </a:r>
            <a:r>
              <a:rPr lang="en-US" dirty="0" err="1"/>
              <a:t>formulación</a:t>
            </a:r>
            <a:r>
              <a:rPr lang="en-US" dirty="0"/>
              <a:t> de </a:t>
            </a:r>
            <a:r>
              <a:rPr lang="en-US" dirty="0" err="1"/>
              <a:t>políticas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03250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E. </a:t>
            </a:r>
            <a:r>
              <a:rPr lang="en-US" dirty="0" err="1"/>
              <a:t>Infraestructura</a:t>
            </a:r>
            <a:r>
              <a:rPr lang="en-US" dirty="0"/>
              <a:t> y </a:t>
            </a:r>
            <a:r>
              <a:rPr lang="en-US" dirty="0" err="1"/>
              <a:t>Alianzas</a:t>
            </a:r>
            <a:r>
              <a:rPr lang="en-US" dirty="0"/>
              <a:t> </a:t>
            </a:r>
            <a:r>
              <a:rPr lang="en-US" dirty="0" err="1"/>
              <a:t>Público</a:t>
            </a:r>
            <a:r>
              <a:rPr lang="en-US" dirty="0"/>
              <a:t> </a:t>
            </a:r>
            <a:r>
              <a:rPr lang="en-US" dirty="0" err="1"/>
              <a:t>Privadas</a:t>
            </a:r>
            <a:r>
              <a:rPr lang="en-US" dirty="0"/>
              <a:t>:</a:t>
            </a:r>
          </a:p>
          <a:p>
            <a:pPr lvl="1" algn="just"/>
            <a:r>
              <a:rPr lang="en-US" dirty="0"/>
              <a:t>Propone </a:t>
            </a:r>
            <a:r>
              <a:rPr lang="en-US" dirty="0" err="1"/>
              <a:t>atraer</a:t>
            </a:r>
            <a:r>
              <a:rPr lang="en-US" dirty="0"/>
              <a:t> el </a:t>
            </a:r>
            <a:r>
              <a:rPr lang="en-US" dirty="0" err="1"/>
              <a:t>financiamiento</a:t>
            </a:r>
            <a:r>
              <a:rPr lang="en-US" dirty="0"/>
              <a:t> del sector </a:t>
            </a:r>
            <a:r>
              <a:rPr lang="en-US" dirty="0" err="1"/>
              <a:t>privado</a:t>
            </a:r>
            <a:r>
              <a:rPr lang="en-US" dirty="0"/>
              <a:t> y </a:t>
            </a:r>
            <a:r>
              <a:rPr lang="en-US" dirty="0" err="1"/>
              <a:t>su</a:t>
            </a:r>
            <a:r>
              <a:rPr lang="en-US" dirty="0"/>
              <a:t> ¨expertise¨ en el </a:t>
            </a:r>
            <a:r>
              <a:rPr lang="en-US" dirty="0" err="1"/>
              <a:t>desarrollo</a:t>
            </a:r>
            <a:r>
              <a:rPr lang="en-US" dirty="0"/>
              <a:t> de </a:t>
            </a:r>
            <a:r>
              <a:rPr lang="en-US" dirty="0" err="1"/>
              <a:t>proyectos</a:t>
            </a:r>
            <a:r>
              <a:rPr lang="en-US" dirty="0"/>
              <a:t> y </a:t>
            </a:r>
            <a:r>
              <a:rPr lang="en-US" dirty="0" err="1"/>
              <a:t>operaciones</a:t>
            </a:r>
            <a:r>
              <a:rPr lang="en-US" dirty="0"/>
              <a:t>  del </a:t>
            </a:r>
            <a:r>
              <a:rPr lang="en-US" dirty="0" err="1"/>
              <a:t>gobierno</a:t>
            </a:r>
            <a:r>
              <a:rPr lang="en-US" dirty="0"/>
              <a:t> </a:t>
            </a:r>
            <a:r>
              <a:rPr lang="en-US" dirty="0" err="1"/>
              <a:t>similares</a:t>
            </a:r>
            <a:r>
              <a:rPr lang="en-US" dirty="0"/>
              <a:t> a los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existentes</a:t>
            </a:r>
            <a:r>
              <a:rPr lang="en-US" dirty="0"/>
              <a:t> con la PR-22,  PR-5 y el </a:t>
            </a:r>
            <a:r>
              <a:rPr lang="en-US" dirty="0" err="1"/>
              <a:t>Aeropuerto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LMM. </a:t>
            </a:r>
            <a:r>
              <a:rPr lang="en-US" dirty="0" err="1"/>
              <a:t>Sugiere</a:t>
            </a:r>
            <a:r>
              <a:rPr lang="en-US" dirty="0"/>
              <a:t> un plan en </a:t>
            </a:r>
            <a:r>
              <a:rPr lang="en-US" dirty="0" err="1"/>
              <a:t>proyectos</a:t>
            </a:r>
            <a:r>
              <a:rPr lang="en-US" dirty="0"/>
              <a:t> de </a:t>
            </a:r>
            <a:r>
              <a:rPr lang="en-US" dirty="0" err="1"/>
              <a:t>inversión</a:t>
            </a:r>
            <a:r>
              <a:rPr lang="en-US" dirty="0"/>
              <a:t> en </a:t>
            </a:r>
            <a:r>
              <a:rPr lang="en-US" dirty="0" err="1"/>
              <a:t>infraestructura</a:t>
            </a:r>
            <a:r>
              <a:rPr lang="en-US" dirty="0"/>
              <a:t> a base del </a:t>
            </a:r>
            <a:r>
              <a:rPr lang="en-US" dirty="0" err="1"/>
              <a:t>desarrollo</a:t>
            </a:r>
            <a:r>
              <a:rPr lang="en-US" dirty="0"/>
              <a:t> de APP´s.</a:t>
            </a:r>
          </a:p>
          <a:p>
            <a:pPr lvl="1" algn="just"/>
            <a:r>
              <a:rPr lang="en-US" dirty="0" err="1"/>
              <a:t>Destaca</a:t>
            </a:r>
            <a:r>
              <a:rPr lang="en-US" dirty="0"/>
              <a:t> la </a:t>
            </a:r>
            <a:r>
              <a:rPr lang="en-US" dirty="0" err="1"/>
              <a:t>importancia</a:t>
            </a:r>
            <a:r>
              <a:rPr lang="en-US" dirty="0"/>
              <a:t> de la </a:t>
            </a:r>
            <a:r>
              <a:rPr lang="en-US" dirty="0" err="1"/>
              <a:t>coordinación</a:t>
            </a:r>
            <a:r>
              <a:rPr lang="en-US" dirty="0"/>
              <a:t> </a:t>
            </a:r>
            <a:r>
              <a:rPr lang="en-US" dirty="0" err="1"/>
              <a:t>bajo</a:t>
            </a:r>
            <a:r>
              <a:rPr lang="en-US" dirty="0"/>
              <a:t> el </a:t>
            </a:r>
            <a:r>
              <a:rPr lang="en-US" dirty="0" err="1"/>
              <a:t>Título</a:t>
            </a:r>
            <a:r>
              <a:rPr lang="en-US" dirty="0"/>
              <a:t> V de PROMESA con el </a:t>
            </a:r>
            <a:r>
              <a:rPr lang="en-US" dirty="0" err="1"/>
              <a:t>Coordinador</a:t>
            </a:r>
            <a:r>
              <a:rPr lang="en-US" dirty="0"/>
              <a:t> de la Junta de </a:t>
            </a:r>
            <a:r>
              <a:rPr lang="en-US" dirty="0" err="1"/>
              <a:t>Revitalización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de </a:t>
            </a:r>
            <a:r>
              <a:rPr lang="en-US" dirty="0" err="1"/>
              <a:t>proyectos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734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En lo </a:t>
            </a:r>
            <a:r>
              <a:rPr lang="en-US" dirty="0" err="1"/>
              <a:t>concerniente</a:t>
            </a:r>
            <a:r>
              <a:rPr lang="en-US" dirty="0"/>
              <a:t> a </a:t>
            </a:r>
            <a:r>
              <a:rPr lang="en-US" dirty="0" err="1"/>
              <a:t>alcanzar</a:t>
            </a:r>
            <a:r>
              <a:rPr lang="en-US" dirty="0"/>
              <a:t> un balance fiscal </a:t>
            </a:r>
            <a:r>
              <a:rPr lang="en-US" dirty="0" err="1"/>
              <a:t>sostenible</a:t>
            </a:r>
            <a:r>
              <a:rPr lang="en-US" dirty="0"/>
              <a:t>: 	</a:t>
            </a:r>
          </a:p>
          <a:p>
            <a:pPr lvl="1" algn="just"/>
            <a:r>
              <a:rPr lang="en-US" dirty="0"/>
              <a:t>Propone, a la </a:t>
            </a:r>
            <a:r>
              <a:rPr lang="en-US" dirty="0" err="1"/>
              <a:t>vez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mantener</a:t>
            </a:r>
            <a:r>
              <a:rPr lang="en-US" dirty="0"/>
              <a:t> los 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esenciales</a:t>
            </a:r>
            <a:r>
              <a:rPr lang="en-US" dirty="0"/>
              <a:t>, </a:t>
            </a:r>
            <a:r>
              <a:rPr lang="en-US" dirty="0" err="1"/>
              <a:t>reducir</a:t>
            </a:r>
            <a:r>
              <a:rPr lang="en-US" dirty="0"/>
              <a:t> el </a:t>
            </a:r>
            <a:r>
              <a:rPr lang="en-US" dirty="0" err="1"/>
              <a:t>costo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representan</a:t>
            </a:r>
            <a:r>
              <a:rPr lang="en-US" dirty="0"/>
              <a:t>.</a:t>
            </a:r>
          </a:p>
          <a:p>
            <a:pPr lvl="1" algn="just"/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el </a:t>
            </a:r>
            <a:r>
              <a:rPr lang="en-US" dirty="0" err="1"/>
              <a:t>gobierno</a:t>
            </a:r>
            <a:r>
              <a:rPr lang="en-US" dirty="0"/>
              <a:t> no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invertir</a:t>
            </a:r>
            <a:r>
              <a:rPr lang="en-US" dirty="0"/>
              <a:t> en </a:t>
            </a:r>
            <a:r>
              <a:rPr lang="en-US" dirty="0" err="1"/>
              <a:t>servicios</a:t>
            </a:r>
            <a:r>
              <a:rPr lang="en-US" dirty="0"/>
              <a:t> no </a:t>
            </a:r>
            <a:r>
              <a:rPr lang="en-US" dirty="0" err="1"/>
              <a:t>esenciales</a:t>
            </a:r>
            <a:r>
              <a:rPr lang="en-US" dirty="0"/>
              <a:t>.</a:t>
            </a:r>
          </a:p>
          <a:p>
            <a:pPr lvl="1" algn="just"/>
            <a:r>
              <a:rPr lang="en-US" dirty="0"/>
              <a:t>Propone </a:t>
            </a:r>
            <a:r>
              <a:rPr lang="en-US" dirty="0" err="1"/>
              <a:t>realizar</a:t>
            </a:r>
            <a:r>
              <a:rPr lang="en-US" dirty="0"/>
              <a:t> </a:t>
            </a:r>
            <a:r>
              <a:rPr lang="en-US" dirty="0" err="1"/>
              <a:t>significativos</a:t>
            </a:r>
            <a:r>
              <a:rPr lang="en-US" dirty="0"/>
              <a:t> </a:t>
            </a:r>
            <a:r>
              <a:rPr lang="en-US" dirty="0" err="1"/>
              <a:t>recortes</a:t>
            </a:r>
            <a:r>
              <a:rPr lang="en-US" dirty="0"/>
              <a:t> y </a:t>
            </a:r>
            <a:r>
              <a:rPr lang="en-US" dirty="0" err="1"/>
              <a:t>cambios</a:t>
            </a:r>
            <a:r>
              <a:rPr lang="en-US" dirty="0"/>
              <a:t> en el </a:t>
            </a:r>
            <a:r>
              <a:rPr lang="en-US" dirty="0" err="1"/>
              <a:t>presupuesto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459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err="1"/>
              <a:t>Identifica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¨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esenciales</a:t>
            </a:r>
            <a:r>
              <a:rPr lang="en-US" dirty="0"/>
              <a:t>¨ la </a:t>
            </a:r>
            <a:r>
              <a:rPr lang="en-US" dirty="0" err="1"/>
              <a:t>seguridad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, la </a:t>
            </a:r>
            <a:r>
              <a:rPr lang="en-US" dirty="0" err="1"/>
              <a:t>educación</a:t>
            </a:r>
            <a:r>
              <a:rPr lang="en-US" dirty="0"/>
              <a:t>, la </a:t>
            </a:r>
            <a:r>
              <a:rPr lang="en-US" dirty="0" err="1"/>
              <a:t>salud</a:t>
            </a:r>
            <a:r>
              <a:rPr lang="en-US" dirty="0"/>
              <a:t> y la </a:t>
            </a:r>
            <a:r>
              <a:rPr lang="en-US" dirty="0" err="1"/>
              <a:t>beneficencia</a:t>
            </a:r>
            <a:r>
              <a:rPr lang="en-US" dirty="0"/>
              <a:t>.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próximas</a:t>
            </a:r>
            <a:r>
              <a:rPr lang="en-US" dirty="0"/>
              <a:t> </a:t>
            </a:r>
            <a:r>
              <a:rPr lang="en-US" dirty="0" err="1"/>
              <a:t>semanas</a:t>
            </a:r>
            <a:r>
              <a:rPr lang="en-US" dirty="0"/>
              <a:t> se </a:t>
            </a:r>
            <a:r>
              <a:rPr lang="en-US" dirty="0" err="1"/>
              <a:t>deberán</a:t>
            </a:r>
            <a:r>
              <a:rPr lang="en-US" dirty="0"/>
              <a:t> </a:t>
            </a:r>
            <a:r>
              <a:rPr lang="en-US" dirty="0" err="1"/>
              <a:t>identificar</a:t>
            </a:r>
            <a:r>
              <a:rPr lang="en-US" dirty="0"/>
              <a:t> los </a:t>
            </a:r>
            <a:r>
              <a:rPr lang="en-US" dirty="0" err="1"/>
              <a:t>servicios</a:t>
            </a:r>
            <a:r>
              <a:rPr lang="en-US" dirty="0"/>
              <a:t> no </a:t>
            </a:r>
            <a:r>
              <a:rPr lang="en-US" dirty="0" err="1"/>
              <a:t>esenciales</a:t>
            </a:r>
            <a:r>
              <a:rPr lang="en-US" dirty="0"/>
              <a:t> del </a:t>
            </a:r>
            <a:r>
              <a:rPr lang="en-US" dirty="0" err="1"/>
              <a:t>gobierno</a:t>
            </a:r>
            <a:r>
              <a:rPr lang="en-US" dirty="0"/>
              <a:t>, la </a:t>
            </a:r>
            <a:r>
              <a:rPr lang="en-US" dirty="0" err="1"/>
              <a:t>consolidación</a:t>
            </a:r>
            <a:r>
              <a:rPr lang="en-US" dirty="0"/>
              <a:t> de </a:t>
            </a:r>
            <a:r>
              <a:rPr lang="en-US" dirty="0" err="1"/>
              <a:t>agencias</a:t>
            </a:r>
            <a:r>
              <a:rPr lang="en-US" dirty="0"/>
              <a:t> y la </a:t>
            </a:r>
            <a:r>
              <a:rPr lang="en-US" dirty="0" err="1"/>
              <a:t>centralización</a:t>
            </a:r>
            <a:r>
              <a:rPr lang="en-US" dirty="0"/>
              <a:t> de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funciones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Propone </a:t>
            </a:r>
            <a:r>
              <a:rPr lang="en-US" dirty="0" err="1"/>
              <a:t>reducciones</a:t>
            </a:r>
            <a:r>
              <a:rPr lang="en-US" dirty="0"/>
              <a:t> </a:t>
            </a:r>
            <a:r>
              <a:rPr lang="en-US" dirty="0" err="1"/>
              <a:t>significativas</a:t>
            </a:r>
            <a:r>
              <a:rPr lang="en-US" dirty="0"/>
              <a:t> en el </a:t>
            </a:r>
            <a:r>
              <a:rPr lang="en-US" dirty="0" err="1"/>
              <a:t>gobierno</a:t>
            </a:r>
            <a:r>
              <a:rPr lang="en-US" dirty="0"/>
              <a:t>, en especial en los </a:t>
            </a:r>
            <a:r>
              <a:rPr lang="en-US" dirty="0" err="1"/>
              <a:t>presupuestos</a:t>
            </a:r>
            <a:r>
              <a:rPr lang="en-US" dirty="0"/>
              <a:t> de los </a:t>
            </a:r>
            <a:r>
              <a:rPr lang="en-US" dirty="0" err="1"/>
              <a:t>departamentos</a:t>
            </a:r>
            <a:r>
              <a:rPr lang="en-US" dirty="0"/>
              <a:t> de </a:t>
            </a:r>
            <a:r>
              <a:rPr lang="en-US" dirty="0" err="1"/>
              <a:t>Educación</a:t>
            </a:r>
            <a:r>
              <a:rPr lang="en-US" dirty="0"/>
              <a:t>, </a:t>
            </a:r>
            <a:r>
              <a:rPr lang="en-US" dirty="0" err="1"/>
              <a:t>Corrección</a:t>
            </a:r>
            <a:r>
              <a:rPr lang="en-US" dirty="0"/>
              <a:t> y </a:t>
            </a:r>
            <a:r>
              <a:rPr lang="en-US" dirty="0" err="1"/>
              <a:t>Salud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9471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En la </a:t>
            </a:r>
            <a:r>
              <a:rPr lang="en-US" dirty="0" err="1"/>
              <a:t>reducción</a:t>
            </a:r>
            <a:r>
              <a:rPr lang="en-US" dirty="0"/>
              <a:t> de los </a:t>
            </a:r>
            <a:r>
              <a:rPr lang="en-US" dirty="0" err="1"/>
              <a:t>gastos</a:t>
            </a:r>
            <a:r>
              <a:rPr lang="en-US" dirty="0"/>
              <a:t> en </a:t>
            </a:r>
            <a:r>
              <a:rPr lang="en-US" dirty="0" err="1"/>
              <a:t>salud</a:t>
            </a:r>
            <a:r>
              <a:rPr lang="en-US" dirty="0"/>
              <a:t>, </a:t>
            </a:r>
            <a:r>
              <a:rPr lang="en-US" dirty="0" err="1"/>
              <a:t>deberá</a:t>
            </a:r>
            <a:r>
              <a:rPr lang="en-US" dirty="0"/>
              <a:t> </a:t>
            </a:r>
            <a:r>
              <a:rPr lang="en-US" dirty="0" err="1"/>
              <a:t>atenderse</a:t>
            </a:r>
            <a:r>
              <a:rPr lang="en-US" dirty="0"/>
              <a:t> </a:t>
            </a:r>
            <a:r>
              <a:rPr lang="en-US" dirty="0" err="1"/>
              <a:t>aquellos</a:t>
            </a:r>
            <a:r>
              <a:rPr lang="en-US" dirty="0"/>
              <a:t> </a:t>
            </a:r>
            <a:r>
              <a:rPr lang="en-US" dirty="0" err="1"/>
              <a:t>incurridos</a:t>
            </a:r>
            <a:r>
              <a:rPr lang="en-US" dirty="0"/>
              <a:t> en </a:t>
            </a:r>
            <a:r>
              <a:rPr lang="en-US" dirty="0" err="1"/>
              <a:t>costos</a:t>
            </a:r>
            <a:r>
              <a:rPr lang="en-US" dirty="0"/>
              <a:t> </a:t>
            </a:r>
            <a:r>
              <a:rPr lang="en-US" dirty="0" err="1"/>
              <a:t>operacionales</a:t>
            </a:r>
            <a:r>
              <a:rPr lang="en-US" dirty="0"/>
              <a:t>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el </a:t>
            </a:r>
            <a:r>
              <a:rPr lang="en-US" dirty="0" err="1"/>
              <a:t>ámbito</a:t>
            </a:r>
            <a:r>
              <a:rPr lang="en-US" dirty="0"/>
              <a:t> de </a:t>
            </a:r>
            <a:r>
              <a:rPr lang="en-US" dirty="0" err="1"/>
              <a:t>cobertura</a:t>
            </a:r>
            <a:r>
              <a:rPr lang="en-US" dirty="0"/>
              <a:t> de los  </a:t>
            </a:r>
            <a:r>
              <a:rPr lang="en-US" dirty="0" err="1"/>
              <a:t>seguros</a:t>
            </a:r>
            <a:r>
              <a:rPr lang="en-US" dirty="0"/>
              <a:t> </a:t>
            </a:r>
            <a:r>
              <a:rPr lang="en-US" dirty="0" err="1"/>
              <a:t>médicos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Propone </a:t>
            </a:r>
            <a:r>
              <a:rPr lang="en-US" dirty="0" err="1"/>
              <a:t>eliminar</a:t>
            </a:r>
            <a:r>
              <a:rPr lang="en-US" dirty="0"/>
              <a:t> los </a:t>
            </a:r>
            <a:r>
              <a:rPr lang="en-US" dirty="0" err="1"/>
              <a:t>subsidios</a:t>
            </a:r>
            <a:r>
              <a:rPr lang="en-US" dirty="0"/>
              <a:t> en los </a:t>
            </a:r>
            <a:r>
              <a:rPr lang="en-US" dirty="0" err="1"/>
              <a:t>costos</a:t>
            </a:r>
            <a:r>
              <a:rPr lang="en-US" dirty="0"/>
              <a:t> de los </a:t>
            </a:r>
            <a:r>
              <a:rPr lang="en-US" dirty="0" err="1"/>
              <a:t>pasajes</a:t>
            </a:r>
            <a:r>
              <a:rPr lang="en-US" dirty="0"/>
              <a:t> de </a:t>
            </a:r>
            <a:r>
              <a:rPr lang="en-US" dirty="0" err="1"/>
              <a:t>lanchas</a:t>
            </a:r>
            <a:r>
              <a:rPr lang="en-US" dirty="0"/>
              <a:t> a </a:t>
            </a:r>
            <a:r>
              <a:rPr lang="en-US" dirty="0" err="1"/>
              <a:t>Vieques</a:t>
            </a:r>
            <a:r>
              <a:rPr lang="en-US" dirty="0"/>
              <a:t> y en la </a:t>
            </a:r>
            <a:r>
              <a:rPr lang="en-US" dirty="0" err="1"/>
              <a:t>matrícula</a:t>
            </a:r>
            <a:r>
              <a:rPr lang="en-US" dirty="0"/>
              <a:t> en la UPR.</a:t>
            </a:r>
          </a:p>
          <a:p>
            <a:pPr algn="just"/>
            <a:r>
              <a:rPr lang="en-US" dirty="0"/>
              <a:t>Propone la </a:t>
            </a:r>
            <a:r>
              <a:rPr lang="en-US" dirty="0" err="1"/>
              <a:t>venta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</a:t>
            </a:r>
            <a:r>
              <a:rPr lang="en-US" dirty="0" err="1"/>
              <a:t>inmuebles</a:t>
            </a:r>
            <a:r>
              <a:rPr lang="en-US" dirty="0"/>
              <a:t> del Estado,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la </a:t>
            </a:r>
            <a:r>
              <a:rPr lang="en-US" dirty="0" err="1"/>
              <a:t>privatización</a:t>
            </a:r>
            <a:r>
              <a:rPr lang="en-US" dirty="0"/>
              <a:t> de </a:t>
            </a:r>
            <a:r>
              <a:rPr lang="en-US" dirty="0" err="1"/>
              <a:t>entidades</a:t>
            </a:r>
            <a:r>
              <a:rPr lang="en-US" dirty="0"/>
              <a:t> </a:t>
            </a:r>
            <a:r>
              <a:rPr lang="en-US" dirty="0" err="1"/>
              <a:t>aseguradoras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son la CFSE y ACAA; </a:t>
            </a:r>
            <a:r>
              <a:rPr lang="en-US" dirty="0" err="1"/>
              <a:t>puertos</a:t>
            </a:r>
            <a:r>
              <a:rPr lang="en-US" dirty="0"/>
              <a:t> y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activos</a:t>
            </a:r>
            <a:r>
              <a:rPr lang="en-US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40350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Premisas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discusión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3. En el </a:t>
            </a:r>
            <a:r>
              <a:rPr lang="en-US" dirty="0" err="1"/>
              <a:t>caso</a:t>
            </a:r>
            <a:r>
              <a:rPr lang="en-US" dirty="0"/>
              <a:t> de Puerto Rico, la </a:t>
            </a:r>
            <a:r>
              <a:rPr lang="en-US" dirty="0" err="1"/>
              <a:t>medida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dirigida</a:t>
            </a:r>
            <a:r>
              <a:rPr lang="en-US" dirty="0"/>
              <a:t> a </a:t>
            </a:r>
            <a:r>
              <a:rPr lang="en-US" dirty="0" err="1"/>
              <a:t>acentuar</a:t>
            </a:r>
            <a:r>
              <a:rPr lang="en-US" dirty="0"/>
              <a:t> la </a:t>
            </a:r>
            <a:r>
              <a:rPr lang="en-US" dirty="0" err="1"/>
              <a:t>dominación</a:t>
            </a:r>
            <a:r>
              <a:rPr lang="en-US" dirty="0"/>
              <a:t> colonial del </a:t>
            </a:r>
            <a:r>
              <a:rPr lang="en-US" dirty="0" err="1"/>
              <a:t>Congreso</a:t>
            </a:r>
            <a:r>
              <a:rPr lang="en-US" dirty="0"/>
              <a:t> de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Unidos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Puerto Rico. </a:t>
            </a:r>
            <a:r>
              <a:rPr lang="en-US" dirty="0" err="1"/>
              <a:t>Siendo</a:t>
            </a:r>
            <a:r>
              <a:rPr lang="en-US" dirty="0"/>
              <a:t> </a:t>
            </a:r>
            <a:r>
              <a:rPr lang="en-US" dirty="0" err="1"/>
              <a:t>así</a:t>
            </a:r>
            <a:r>
              <a:rPr lang="en-US" dirty="0"/>
              <a:t>, la </a:t>
            </a:r>
            <a:r>
              <a:rPr lang="en-US" dirty="0" err="1"/>
              <a:t>respuesta</a:t>
            </a:r>
            <a:r>
              <a:rPr lang="en-US" dirty="0"/>
              <a:t> a </a:t>
            </a:r>
            <a:r>
              <a:rPr lang="en-US" dirty="0" err="1"/>
              <a:t>dar</a:t>
            </a:r>
            <a:r>
              <a:rPr lang="en-US" dirty="0"/>
              <a:t> a PROMESA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igualmente</a:t>
            </a:r>
            <a:r>
              <a:rPr lang="en-US" dirty="0"/>
              <a:t> </a:t>
            </a:r>
            <a:r>
              <a:rPr lang="en-US" dirty="0" err="1"/>
              <a:t>política</a:t>
            </a:r>
            <a:r>
              <a:rPr lang="en-US" dirty="0"/>
              <a:t>. La </a:t>
            </a:r>
            <a:r>
              <a:rPr lang="en-US" dirty="0" err="1"/>
              <a:t>concebimos</a:t>
            </a:r>
            <a:r>
              <a:rPr lang="en-US" dirty="0"/>
              <a:t>  </a:t>
            </a:r>
            <a:r>
              <a:rPr lang="en-US" dirty="0" err="1"/>
              <a:t>como</a:t>
            </a:r>
            <a:r>
              <a:rPr lang="en-US" dirty="0"/>
              <a:t> la </a:t>
            </a:r>
            <a:r>
              <a:rPr lang="en-US" dirty="0" err="1"/>
              <a:t>suma</a:t>
            </a:r>
            <a:r>
              <a:rPr lang="en-US" dirty="0"/>
              <a:t> de </a:t>
            </a:r>
            <a:r>
              <a:rPr lang="en-US" dirty="0" err="1"/>
              <a:t>voluntades</a:t>
            </a:r>
            <a:r>
              <a:rPr lang="en-US" dirty="0"/>
              <a:t> del pueblo </a:t>
            </a:r>
            <a:r>
              <a:rPr lang="en-US" dirty="0" err="1"/>
              <a:t>puertorriqueño</a:t>
            </a:r>
            <a:r>
              <a:rPr lang="en-US" dirty="0"/>
              <a:t> en el </a:t>
            </a:r>
            <a:r>
              <a:rPr lang="en-US" dirty="0" err="1"/>
              <a:t>reclamo</a:t>
            </a:r>
            <a:r>
              <a:rPr lang="en-US" dirty="0"/>
              <a:t> del </a:t>
            </a:r>
            <a:r>
              <a:rPr lang="en-US" dirty="0" err="1"/>
              <a:t>ejercicio</a:t>
            </a:r>
            <a:r>
              <a:rPr lang="en-US" dirty="0"/>
              <a:t> 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libre</a:t>
            </a:r>
            <a:r>
              <a:rPr lang="en-US" dirty="0"/>
              <a:t> </a:t>
            </a:r>
            <a:r>
              <a:rPr lang="en-US" dirty="0" err="1"/>
              <a:t>determinación</a:t>
            </a:r>
            <a:r>
              <a:rPr lang="en-US" dirty="0"/>
              <a:t>, </a:t>
            </a:r>
            <a:r>
              <a:rPr lang="en-US" dirty="0" err="1"/>
              <a:t>ello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del </a:t>
            </a:r>
            <a:r>
              <a:rPr lang="en-US" dirty="0" err="1"/>
              <a:t>marco</a:t>
            </a:r>
            <a:r>
              <a:rPr lang="en-US" dirty="0"/>
              <a:t> </a:t>
            </a:r>
            <a:r>
              <a:rPr lang="en-US" dirty="0" err="1"/>
              <a:t>normativo</a:t>
            </a:r>
            <a:r>
              <a:rPr lang="en-US" dirty="0"/>
              <a:t> del </a:t>
            </a:r>
            <a:r>
              <a:rPr lang="en-US" dirty="0" err="1"/>
              <a:t>derecho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</a:t>
            </a:r>
            <a:r>
              <a:rPr lang="en-US" dirty="0" err="1"/>
              <a:t>vigente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6012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err="1"/>
              <a:t>Reestructuración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 a largo </a:t>
            </a:r>
            <a:r>
              <a:rPr lang="en-US" dirty="0" err="1"/>
              <a:t>plazo</a:t>
            </a:r>
            <a:r>
              <a:rPr lang="en-US" dirty="0"/>
              <a:t>:</a:t>
            </a:r>
          </a:p>
          <a:p>
            <a:pPr lvl="1" algn="just"/>
            <a:r>
              <a:rPr lang="en-US" dirty="0"/>
              <a:t>Propone </a:t>
            </a:r>
            <a:r>
              <a:rPr lang="en-US" dirty="0" err="1"/>
              <a:t>trabajar</a:t>
            </a:r>
            <a:r>
              <a:rPr lang="en-US" dirty="0"/>
              <a:t> </a:t>
            </a:r>
            <a:r>
              <a:rPr lang="en-US" dirty="0" err="1"/>
              <a:t>conjuntamente</a:t>
            </a:r>
            <a:r>
              <a:rPr lang="en-US" dirty="0"/>
              <a:t> con el </a:t>
            </a:r>
            <a:r>
              <a:rPr lang="en-US" dirty="0" err="1"/>
              <a:t>Gobierno</a:t>
            </a:r>
            <a:r>
              <a:rPr lang="en-US" dirty="0"/>
              <a:t> de Puerto Rico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establecer</a:t>
            </a:r>
            <a:r>
              <a:rPr lang="en-US" dirty="0"/>
              <a:t> un </a:t>
            </a:r>
            <a:r>
              <a:rPr lang="en-US" dirty="0" err="1"/>
              <a:t>proceso</a:t>
            </a:r>
            <a:r>
              <a:rPr lang="en-US" dirty="0"/>
              <a:t> </a:t>
            </a:r>
            <a:r>
              <a:rPr lang="en-US" dirty="0" err="1"/>
              <a:t>transparente</a:t>
            </a:r>
            <a:r>
              <a:rPr lang="en-US" dirty="0"/>
              <a:t> y </a:t>
            </a:r>
            <a:r>
              <a:rPr lang="en-US" dirty="0" err="1"/>
              <a:t>ordenado</a:t>
            </a:r>
            <a:r>
              <a:rPr lang="en-US" dirty="0"/>
              <a:t> en la </a:t>
            </a:r>
            <a:r>
              <a:rPr lang="en-US" dirty="0" err="1"/>
              <a:t>reestructuración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 de </a:t>
            </a:r>
            <a:r>
              <a:rPr lang="en-US" dirty="0" err="1"/>
              <a:t>manera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cumpla</a:t>
            </a:r>
            <a:r>
              <a:rPr lang="en-US" dirty="0"/>
              <a:t> con PROMESA.</a:t>
            </a:r>
          </a:p>
          <a:p>
            <a:pPr lvl="1" algn="just"/>
            <a:r>
              <a:rPr lang="en-US" dirty="0"/>
              <a:t>Propone el </a:t>
            </a:r>
            <a:r>
              <a:rPr lang="en-US" dirty="0" err="1"/>
              <a:t>inicio</a:t>
            </a:r>
            <a:r>
              <a:rPr lang="en-US" dirty="0"/>
              <a:t> de </a:t>
            </a:r>
            <a:r>
              <a:rPr lang="en-US" dirty="0" err="1"/>
              <a:t>conversaciones</a:t>
            </a:r>
            <a:r>
              <a:rPr lang="en-US" dirty="0"/>
              <a:t> en el </a:t>
            </a:r>
            <a:r>
              <a:rPr lang="en-US" dirty="0" err="1"/>
              <a:t>curso</a:t>
            </a:r>
            <a:r>
              <a:rPr lang="en-US" dirty="0"/>
              <a:t> de la </a:t>
            </a:r>
            <a:r>
              <a:rPr lang="en-US" dirty="0" err="1"/>
              <a:t>última</a:t>
            </a:r>
            <a:r>
              <a:rPr lang="en-US" dirty="0"/>
              <a:t> </a:t>
            </a:r>
            <a:r>
              <a:rPr lang="en-US" dirty="0" err="1"/>
              <a:t>semana</a:t>
            </a:r>
            <a:r>
              <a:rPr lang="en-US" dirty="0"/>
              <a:t> del </a:t>
            </a:r>
            <a:r>
              <a:rPr lang="en-US" dirty="0" err="1"/>
              <a:t>año</a:t>
            </a:r>
            <a:r>
              <a:rPr lang="en-US" dirty="0"/>
              <a:t> con el </a:t>
            </a:r>
            <a:r>
              <a:rPr lang="en-US" dirty="0" err="1"/>
              <a:t>gobierno</a:t>
            </a:r>
            <a:r>
              <a:rPr lang="en-US" dirty="0"/>
              <a:t> </a:t>
            </a:r>
            <a:r>
              <a:rPr lang="en-US" dirty="0" err="1"/>
              <a:t>entrante</a:t>
            </a:r>
            <a:r>
              <a:rPr lang="en-US" dirty="0"/>
              <a:t>.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348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receta</a:t>
            </a:r>
            <a:r>
              <a:rPr lang="en-US" dirty="0"/>
              <a:t> de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err="1"/>
              <a:t>Señala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contactará</a:t>
            </a:r>
            <a:r>
              <a:rPr lang="en-US" dirty="0"/>
              <a:t> al </a:t>
            </a:r>
            <a:r>
              <a:rPr lang="en-US" dirty="0" err="1"/>
              <a:t>Gobernador</a:t>
            </a:r>
            <a:r>
              <a:rPr lang="en-US" dirty="0"/>
              <a:t> </a:t>
            </a:r>
            <a:r>
              <a:rPr lang="en-US" dirty="0" err="1"/>
              <a:t>electo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próximas</a:t>
            </a:r>
            <a:r>
              <a:rPr lang="en-US" dirty="0"/>
              <a:t> </a:t>
            </a:r>
            <a:r>
              <a:rPr lang="en-US" dirty="0" err="1"/>
              <a:t>semanas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discutir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nuevas</a:t>
            </a:r>
            <a:r>
              <a:rPr lang="en-US" dirty="0"/>
              <a:t> </a:t>
            </a:r>
            <a:r>
              <a:rPr lang="en-US" dirty="0" err="1"/>
              <a:t>iniciativas</a:t>
            </a:r>
            <a:r>
              <a:rPr lang="en-US" dirty="0"/>
              <a:t> y los </a:t>
            </a:r>
            <a:r>
              <a:rPr lang="en-US" dirty="0" err="1"/>
              <a:t>pasos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certificación</a:t>
            </a:r>
            <a:r>
              <a:rPr lang="en-US" dirty="0"/>
              <a:t> de un Plan Fiscal no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tarde</a:t>
            </a:r>
            <a:r>
              <a:rPr lang="en-US" dirty="0"/>
              <a:t> del 31 de </a:t>
            </a:r>
            <a:r>
              <a:rPr lang="en-US" dirty="0" err="1"/>
              <a:t>enero</a:t>
            </a:r>
            <a:r>
              <a:rPr lang="en-US" dirty="0"/>
              <a:t> de 2017.</a:t>
            </a:r>
          </a:p>
          <a:p>
            <a:pPr algn="just"/>
            <a:r>
              <a:rPr lang="en-US" dirty="0"/>
              <a:t>Se </a:t>
            </a:r>
            <a:r>
              <a:rPr lang="en-US" dirty="0" err="1"/>
              <a:t>requerirá</a:t>
            </a:r>
            <a:r>
              <a:rPr lang="en-US" dirty="0"/>
              <a:t> el </a:t>
            </a:r>
            <a:r>
              <a:rPr lang="en-US" dirty="0" err="1"/>
              <a:t>establecimiento</a:t>
            </a:r>
            <a:r>
              <a:rPr lang="en-US" dirty="0"/>
              <a:t> de un </a:t>
            </a:r>
            <a:r>
              <a:rPr lang="en-US" dirty="0" err="1"/>
              <a:t>grupo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 de alto </a:t>
            </a:r>
            <a:r>
              <a:rPr lang="en-US" dirty="0" err="1"/>
              <a:t>nivel</a:t>
            </a:r>
            <a:r>
              <a:rPr lang="en-US" dirty="0"/>
              <a:t>, un </a:t>
            </a:r>
            <a:r>
              <a:rPr lang="en-US" dirty="0" err="1"/>
              <a:t>paquete</a:t>
            </a:r>
            <a:r>
              <a:rPr lang="en-US" dirty="0"/>
              <a:t> de </a:t>
            </a:r>
            <a:r>
              <a:rPr lang="en-US" dirty="0" err="1"/>
              <a:t>legislación</a:t>
            </a:r>
            <a:r>
              <a:rPr lang="en-US" dirty="0"/>
              <a:t> y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administrativas</a:t>
            </a:r>
            <a:r>
              <a:rPr lang="en-US" dirty="0"/>
              <a:t> de </a:t>
            </a:r>
            <a:r>
              <a:rPr lang="en-US" dirty="0" err="1"/>
              <a:t>implantación</a:t>
            </a:r>
            <a:r>
              <a:rPr lang="en-US" dirty="0"/>
              <a:t> </a:t>
            </a:r>
            <a:r>
              <a:rPr lang="en-US" dirty="0" err="1"/>
              <a:t>inmediata</a:t>
            </a:r>
            <a:r>
              <a:rPr lang="en-US" dirty="0"/>
              <a:t>,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consideración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parte de la </a:t>
            </a:r>
            <a:r>
              <a:rPr lang="en-US" dirty="0" err="1"/>
              <a:t>Legislatura</a:t>
            </a:r>
            <a:r>
              <a:rPr lang="en-US" dirty="0"/>
              <a:t> no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tarde</a:t>
            </a:r>
            <a:r>
              <a:rPr lang="en-US" dirty="0"/>
              <a:t> del 15 de </a:t>
            </a:r>
            <a:r>
              <a:rPr lang="en-US" dirty="0" err="1"/>
              <a:t>febrero</a:t>
            </a:r>
            <a:r>
              <a:rPr lang="en-US" dirty="0"/>
              <a:t> de 2017. </a:t>
            </a:r>
          </a:p>
        </p:txBody>
      </p:sp>
    </p:spTree>
    <p:extLst>
      <p:ext uri="{BB962C8B-B14F-4D97-AF65-F5344CB8AC3E}">
        <p14:creationId xmlns:p14="http://schemas.microsoft.com/office/powerpoint/2010/main" val="11655572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Como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apreciarse</a:t>
            </a:r>
            <a:r>
              <a:rPr lang="en-US" dirty="0"/>
              <a:t>, los </a:t>
            </a:r>
            <a:r>
              <a:rPr lang="en-US" dirty="0" err="1"/>
              <a:t>cambios</a:t>
            </a:r>
            <a:r>
              <a:rPr lang="en-US" dirty="0"/>
              <a:t> </a:t>
            </a:r>
            <a:r>
              <a:rPr lang="en-US" dirty="0" err="1"/>
              <a:t>introducidos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Junta de Control Fiscal no son de </a:t>
            </a:r>
            <a:r>
              <a:rPr lang="en-US" dirty="0" err="1"/>
              <a:t>reciente</a:t>
            </a:r>
            <a:r>
              <a:rPr lang="en-US" dirty="0"/>
              <a:t> </a:t>
            </a:r>
            <a:r>
              <a:rPr lang="en-US" dirty="0" err="1"/>
              <a:t>hechura</a:t>
            </a:r>
            <a:r>
              <a:rPr lang="en-US" dirty="0"/>
              <a:t>. Forman parte de la </a:t>
            </a:r>
            <a:r>
              <a:rPr lang="en-US" dirty="0" err="1"/>
              <a:t>Hoja</a:t>
            </a:r>
            <a:r>
              <a:rPr lang="en-US" dirty="0"/>
              <a:t> de </a:t>
            </a:r>
            <a:r>
              <a:rPr lang="en-US" dirty="0" err="1"/>
              <a:t>Ruta</a:t>
            </a:r>
            <a:r>
              <a:rPr lang="en-US" dirty="0"/>
              <a:t> </a:t>
            </a:r>
            <a:r>
              <a:rPr lang="en-US" dirty="0" err="1"/>
              <a:t>trazada</a:t>
            </a:r>
            <a:r>
              <a:rPr lang="en-US" dirty="0"/>
              <a:t> </a:t>
            </a:r>
            <a:r>
              <a:rPr lang="en-US" dirty="0" err="1"/>
              <a:t>bajo</a:t>
            </a:r>
            <a:r>
              <a:rPr lang="en-US" dirty="0"/>
              <a:t> la anterior </a:t>
            </a:r>
            <a:r>
              <a:rPr lang="en-US" dirty="0" err="1"/>
              <a:t>Administración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parte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recomendaciones</a:t>
            </a:r>
            <a:r>
              <a:rPr lang="en-US" dirty="0"/>
              <a:t> </a:t>
            </a:r>
            <a:r>
              <a:rPr lang="en-US" dirty="0" err="1"/>
              <a:t>contenidas</a:t>
            </a:r>
            <a:r>
              <a:rPr lang="en-US" dirty="0"/>
              <a:t> en 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Kruegger</a:t>
            </a:r>
            <a:r>
              <a:rPr lang="en-US" dirty="0"/>
              <a:t>. Se </a:t>
            </a:r>
            <a:r>
              <a:rPr lang="en-US" dirty="0" err="1"/>
              <a:t>trata</a:t>
            </a:r>
            <a:r>
              <a:rPr lang="en-US" dirty="0"/>
              <a:t> </a:t>
            </a:r>
            <a:r>
              <a:rPr lang="en-US" dirty="0" err="1"/>
              <a:t>también</a:t>
            </a:r>
            <a:r>
              <a:rPr lang="en-US" dirty="0"/>
              <a:t> de </a:t>
            </a:r>
            <a:r>
              <a:rPr lang="en-US" dirty="0" err="1"/>
              <a:t>medidas</a:t>
            </a:r>
            <a:r>
              <a:rPr lang="en-US" dirty="0"/>
              <a:t> </a:t>
            </a:r>
            <a:r>
              <a:rPr lang="en-US" dirty="0" err="1"/>
              <a:t>acordes</a:t>
            </a:r>
            <a:r>
              <a:rPr lang="en-US" dirty="0"/>
              <a:t> con </a:t>
            </a:r>
            <a:r>
              <a:rPr lang="en-US" dirty="0" err="1"/>
              <a:t>aquellas</a:t>
            </a:r>
            <a:r>
              <a:rPr lang="en-US" dirty="0"/>
              <a:t> </a:t>
            </a:r>
            <a:r>
              <a:rPr lang="en-US" dirty="0" err="1"/>
              <a:t>tomadas</a:t>
            </a:r>
            <a:r>
              <a:rPr lang="en-US" dirty="0"/>
              <a:t> en </a:t>
            </a:r>
            <a:r>
              <a:rPr lang="en-US" dirty="0" err="1"/>
              <a:t>otras</a:t>
            </a:r>
            <a:r>
              <a:rPr lang="en-US" dirty="0"/>
              <a:t> latitudes </a:t>
            </a:r>
            <a:r>
              <a:rPr lang="en-US" dirty="0" err="1"/>
              <a:t>bajo</a:t>
            </a:r>
            <a:r>
              <a:rPr lang="en-US" dirty="0"/>
              <a:t> la </a:t>
            </a:r>
            <a:r>
              <a:rPr lang="en-US" dirty="0" err="1"/>
              <a:t>dirección</a:t>
            </a:r>
            <a:r>
              <a:rPr lang="en-US" dirty="0"/>
              <a:t> de </a:t>
            </a:r>
            <a:r>
              <a:rPr lang="en-US" dirty="0" err="1"/>
              <a:t>organismos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el </a:t>
            </a:r>
            <a:r>
              <a:rPr lang="en-US" dirty="0" err="1"/>
              <a:t>Banco</a:t>
            </a:r>
            <a:r>
              <a:rPr lang="en-US" dirty="0"/>
              <a:t> Mundial, el </a:t>
            </a:r>
            <a:r>
              <a:rPr lang="en-US" dirty="0" err="1"/>
              <a:t>Fondo</a:t>
            </a:r>
            <a:r>
              <a:rPr lang="en-US" dirty="0"/>
              <a:t> </a:t>
            </a:r>
            <a:r>
              <a:rPr lang="en-US" dirty="0" err="1"/>
              <a:t>Monetario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y los </a:t>
            </a:r>
            <a:r>
              <a:rPr lang="en-US" dirty="0" err="1"/>
              <a:t>organismos</a:t>
            </a:r>
            <a:r>
              <a:rPr lang="en-US" dirty="0"/>
              <a:t> </a:t>
            </a:r>
            <a:r>
              <a:rPr lang="en-US" dirty="0" err="1"/>
              <a:t>financieros</a:t>
            </a:r>
            <a:r>
              <a:rPr lang="en-US" dirty="0"/>
              <a:t> de la Unión </a:t>
            </a:r>
            <a:r>
              <a:rPr lang="en-US" dirty="0" err="1"/>
              <a:t>Europea</a:t>
            </a:r>
            <a:r>
              <a:rPr lang="en-US" dirty="0"/>
              <a:t>,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han</a:t>
            </a:r>
            <a:r>
              <a:rPr lang="en-US" dirty="0"/>
              <a:t> </a:t>
            </a:r>
            <a:r>
              <a:rPr lang="en-US" dirty="0" err="1"/>
              <a:t>hecho</a:t>
            </a:r>
            <a:r>
              <a:rPr lang="en-US" dirty="0"/>
              <a:t> </a:t>
            </a:r>
            <a:r>
              <a:rPr lang="en-US" dirty="0" err="1"/>
              <a:t>estragos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poblaciones</a:t>
            </a:r>
            <a:r>
              <a:rPr lang="en-US" dirty="0"/>
              <a:t> de </a:t>
            </a:r>
            <a:r>
              <a:rPr lang="en-US" dirty="0" err="1"/>
              <a:t>países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Grecia</a:t>
            </a:r>
            <a:r>
              <a:rPr lang="en-US" dirty="0"/>
              <a:t>, </a:t>
            </a:r>
            <a:r>
              <a:rPr lang="en-US" dirty="0" err="1"/>
              <a:t>España</a:t>
            </a:r>
            <a:r>
              <a:rPr lang="en-US" dirty="0"/>
              <a:t> y Portugal.</a:t>
            </a:r>
          </a:p>
        </p:txBody>
      </p:sp>
    </p:spTree>
    <p:extLst>
      <p:ext uri="{BB962C8B-B14F-4D97-AF65-F5344CB8AC3E}">
        <p14:creationId xmlns:p14="http://schemas.microsoft.com/office/powerpoint/2010/main" val="3846710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En 1962, el </a:t>
            </a:r>
            <a:r>
              <a:rPr lang="en-US" dirty="0" err="1"/>
              <a:t>Premio</a:t>
            </a:r>
            <a:r>
              <a:rPr lang="en-US" dirty="0"/>
              <a:t> Nobel de </a:t>
            </a:r>
            <a:r>
              <a:rPr lang="en-US" dirty="0" err="1"/>
              <a:t>Economía</a:t>
            </a:r>
            <a:r>
              <a:rPr lang="en-US" dirty="0"/>
              <a:t>, Milton Friedman, a </a:t>
            </a:r>
            <a:r>
              <a:rPr lang="en-US" dirty="0" err="1"/>
              <a:t>quien</a:t>
            </a:r>
            <a:r>
              <a:rPr lang="en-US" dirty="0"/>
              <a:t> se le </a:t>
            </a:r>
            <a:r>
              <a:rPr lang="en-US" dirty="0" err="1"/>
              <a:t>considera</a:t>
            </a:r>
            <a:r>
              <a:rPr lang="en-US" dirty="0"/>
              <a:t> </a:t>
            </a:r>
            <a:r>
              <a:rPr lang="en-US" dirty="0" err="1"/>
              <a:t>uno</a:t>
            </a:r>
            <a:r>
              <a:rPr lang="en-US" dirty="0"/>
              <a:t> de los padres </a:t>
            </a:r>
            <a:r>
              <a:rPr lang="en-US" dirty="0" err="1"/>
              <a:t>teóricos</a:t>
            </a:r>
            <a:r>
              <a:rPr lang="en-US" dirty="0"/>
              <a:t> del </a:t>
            </a:r>
            <a:r>
              <a:rPr lang="en-US" dirty="0" err="1"/>
              <a:t>neoliberalismo</a:t>
            </a:r>
            <a:r>
              <a:rPr lang="en-US" dirty="0"/>
              <a:t>,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libro</a:t>
            </a:r>
            <a:r>
              <a:rPr lang="en-US" i="1" dirty="0"/>
              <a:t> Capitalism and Freedom</a:t>
            </a:r>
            <a:r>
              <a:rPr lang="en-US" dirty="0"/>
              <a:t>, </a:t>
            </a:r>
            <a:r>
              <a:rPr lang="en-US" dirty="0" err="1"/>
              <a:t>proponía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agenda del </a:t>
            </a:r>
            <a:r>
              <a:rPr lang="en-US" dirty="0" err="1"/>
              <a:t>movimiento</a:t>
            </a:r>
            <a:r>
              <a:rPr lang="en-US" dirty="0"/>
              <a:t> </a:t>
            </a:r>
            <a:r>
              <a:rPr lang="en-US" dirty="0" err="1"/>
              <a:t>neoconservador</a:t>
            </a:r>
            <a:r>
              <a:rPr lang="en-US" dirty="0"/>
              <a:t> o neoliberal: (a) Los </a:t>
            </a:r>
            <a:r>
              <a:rPr lang="en-US" dirty="0" err="1"/>
              <a:t>gobiernos</a:t>
            </a:r>
            <a:r>
              <a:rPr lang="en-US" dirty="0"/>
              <a:t>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abolir</a:t>
            </a:r>
            <a:r>
              <a:rPr lang="en-US" dirty="0"/>
              <a:t> </a:t>
            </a:r>
            <a:r>
              <a:rPr lang="en-US" dirty="0" err="1"/>
              <a:t>toda</a:t>
            </a:r>
            <a:r>
              <a:rPr lang="en-US" dirty="0"/>
              <a:t> </a:t>
            </a:r>
            <a:r>
              <a:rPr lang="en-US" dirty="0" err="1"/>
              <a:t>reglamentación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interponga</a:t>
            </a:r>
            <a:r>
              <a:rPr lang="en-US" dirty="0"/>
              <a:t> en el </a:t>
            </a:r>
            <a:r>
              <a:rPr lang="en-US" dirty="0" err="1"/>
              <a:t>camino</a:t>
            </a:r>
            <a:r>
              <a:rPr lang="en-US" dirty="0"/>
              <a:t> de la </a:t>
            </a:r>
            <a:r>
              <a:rPr lang="en-US" dirty="0" err="1"/>
              <a:t>acumulación</a:t>
            </a:r>
            <a:r>
              <a:rPr lang="en-US" dirty="0"/>
              <a:t> de </a:t>
            </a:r>
            <a:r>
              <a:rPr lang="en-US" dirty="0" err="1"/>
              <a:t>ganancias</a:t>
            </a:r>
            <a:r>
              <a:rPr lang="en-US" dirty="0"/>
              <a:t>; (b) El Estado </a:t>
            </a:r>
            <a:r>
              <a:rPr lang="en-US" dirty="0" err="1"/>
              <a:t>debe</a:t>
            </a:r>
            <a:r>
              <a:rPr lang="en-US" dirty="0"/>
              <a:t> vender </a:t>
            </a:r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activos</a:t>
            </a:r>
            <a:r>
              <a:rPr lang="en-US" dirty="0"/>
              <a:t> </a:t>
            </a:r>
            <a:r>
              <a:rPr lang="en-US" dirty="0" err="1"/>
              <a:t>corporativos</a:t>
            </a:r>
            <a:r>
              <a:rPr lang="en-US" dirty="0"/>
              <a:t> de </a:t>
            </a:r>
            <a:r>
              <a:rPr lang="en-US" dirty="0" err="1"/>
              <a:t>manera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empresas</a:t>
            </a:r>
            <a:r>
              <a:rPr lang="en-US" dirty="0"/>
              <a:t> </a:t>
            </a:r>
            <a:r>
              <a:rPr lang="en-US" dirty="0" err="1"/>
              <a:t>funcionen</a:t>
            </a:r>
            <a:r>
              <a:rPr lang="en-US" dirty="0"/>
              <a:t> con </a:t>
            </a:r>
            <a:r>
              <a:rPr lang="en-US" dirty="0" err="1"/>
              <a:t>ánimo</a:t>
            </a:r>
            <a:r>
              <a:rPr lang="en-US" dirty="0"/>
              <a:t> de </a:t>
            </a:r>
            <a:r>
              <a:rPr lang="en-US" dirty="0" err="1"/>
              <a:t>lucro</a:t>
            </a:r>
            <a:r>
              <a:rPr lang="en-US" dirty="0"/>
              <a:t>; (c) El </a:t>
            </a:r>
            <a:r>
              <a:rPr lang="en-US" dirty="0" err="1"/>
              <a:t>Gobierno</a:t>
            </a:r>
            <a:r>
              <a:rPr lang="en-US" dirty="0"/>
              <a:t>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cortar</a:t>
            </a:r>
            <a:r>
              <a:rPr lang="en-US" dirty="0"/>
              <a:t> </a:t>
            </a:r>
            <a:r>
              <a:rPr lang="en-US" dirty="0" err="1"/>
              <a:t>dramáticamente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inversión</a:t>
            </a:r>
            <a:r>
              <a:rPr lang="en-US" dirty="0"/>
              <a:t> en </a:t>
            </a:r>
            <a:r>
              <a:rPr lang="en-US" dirty="0" err="1"/>
              <a:t>programas</a:t>
            </a:r>
            <a:r>
              <a:rPr lang="en-US" dirty="0"/>
              <a:t> </a:t>
            </a:r>
            <a:r>
              <a:rPr lang="en-US" dirty="0" err="1"/>
              <a:t>sociales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5259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La </a:t>
            </a:r>
            <a:r>
              <a:rPr lang="en-US" dirty="0" err="1"/>
              <a:t>propuesta</a:t>
            </a:r>
            <a:r>
              <a:rPr lang="en-US" dirty="0"/>
              <a:t> de Friedman </a:t>
            </a:r>
            <a:r>
              <a:rPr lang="en-US" dirty="0" err="1"/>
              <a:t>incluía</a:t>
            </a:r>
            <a:r>
              <a:rPr lang="en-US" dirty="0"/>
              <a:t>, </a:t>
            </a:r>
            <a:r>
              <a:rPr lang="en-US" dirty="0" err="1"/>
              <a:t>además</a:t>
            </a:r>
            <a:r>
              <a:rPr lang="en-US" dirty="0"/>
              <a:t>,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porcientos</a:t>
            </a:r>
            <a:r>
              <a:rPr lang="en-US" dirty="0"/>
              <a:t> de los </a:t>
            </a:r>
            <a:r>
              <a:rPr lang="en-US" dirty="0" err="1"/>
              <a:t>impuestos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los </a:t>
            </a:r>
            <a:r>
              <a:rPr lang="en-US" dirty="0" err="1"/>
              <a:t>ricos</a:t>
            </a:r>
            <a:r>
              <a:rPr lang="en-US" dirty="0"/>
              <a:t> y los </a:t>
            </a:r>
            <a:r>
              <a:rPr lang="en-US" dirty="0" err="1"/>
              <a:t>pobres</a:t>
            </a:r>
            <a:r>
              <a:rPr lang="en-US" dirty="0"/>
              <a:t>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iguales</a:t>
            </a:r>
            <a:r>
              <a:rPr lang="en-US" dirty="0"/>
              <a:t>;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corporaciones</a:t>
            </a:r>
            <a:r>
              <a:rPr lang="en-US" dirty="0"/>
              <a:t>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libres</a:t>
            </a:r>
            <a:r>
              <a:rPr lang="en-US" dirty="0"/>
              <a:t> de vender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productos</a:t>
            </a:r>
            <a:r>
              <a:rPr lang="en-US" dirty="0"/>
              <a:t>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deseen</a:t>
            </a:r>
            <a:r>
              <a:rPr lang="en-US" dirty="0"/>
              <a:t>, sin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gobiernos</a:t>
            </a:r>
            <a:r>
              <a:rPr lang="en-US" dirty="0"/>
              <a:t> </a:t>
            </a:r>
            <a:r>
              <a:rPr lang="en-US" dirty="0" err="1"/>
              <a:t>puedan</a:t>
            </a:r>
            <a:r>
              <a:rPr lang="en-US" dirty="0"/>
              <a:t> </a:t>
            </a:r>
            <a:r>
              <a:rPr lang="en-US" dirty="0" err="1"/>
              <a:t>imponer</a:t>
            </a:r>
            <a:r>
              <a:rPr lang="en-US" dirty="0"/>
              <a:t> </a:t>
            </a:r>
            <a:r>
              <a:rPr lang="en-US" dirty="0" err="1"/>
              <a:t>medidas</a:t>
            </a:r>
            <a:r>
              <a:rPr lang="en-US" dirty="0"/>
              <a:t> </a:t>
            </a:r>
            <a:r>
              <a:rPr lang="en-US" dirty="0" err="1"/>
              <a:t>aranceralias</a:t>
            </a:r>
            <a:r>
              <a:rPr lang="en-US" dirty="0"/>
              <a:t> en </a:t>
            </a:r>
            <a:r>
              <a:rPr lang="en-US" dirty="0" err="1"/>
              <a:t>protección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producción</a:t>
            </a:r>
            <a:r>
              <a:rPr lang="en-US" dirty="0"/>
              <a:t> </a:t>
            </a:r>
            <a:r>
              <a:rPr lang="en-US" dirty="0" err="1"/>
              <a:t>nacional</a:t>
            </a:r>
            <a:r>
              <a:rPr lang="en-US" dirty="0"/>
              <a:t>;  y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precios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los de la </a:t>
            </a:r>
            <a:r>
              <a:rPr lang="en-US" dirty="0" err="1"/>
              <a:t>fuerza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, 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determinados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mercado</a:t>
            </a:r>
            <a:r>
              <a:rPr lang="en-US" dirty="0"/>
              <a:t>, </a:t>
            </a:r>
            <a:r>
              <a:rPr lang="en-US" dirty="0" err="1"/>
              <a:t>por</a:t>
            </a:r>
            <a:r>
              <a:rPr lang="en-US" dirty="0"/>
              <a:t> lo </a:t>
            </a:r>
            <a:r>
              <a:rPr lang="en-US" dirty="0" err="1"/>
              <a:t>que</a:t>
            </a:r>
            <a:r>
              <a:rPr lang="en-US" dirty="0"/>
              <a:t> no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haber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tal</a:t>
            </a:r>
            <a:r>
              <a:rPr lang="en-US" dirty="0"/>
              <a:t> un </a:t>
            </a:r>
            <a:r>
              <a:rPr lang="en-US" dirty="0" err="1"/>
              <a:t>salario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42371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El </a:t>
            </a:r>
            <a:r>
              <a:rPr lang="en-US" dirty="0" err="1"/>
              <a:t>proyecto</a:t>
            </a:r>
            <a:r>
              <a:rPr lang="en-US" dirty="0"/>
              <a:t> neoliberal en Puerto Rico no </a:t>
            </a:r>
            <a:r>
              <a:rPr lang="en-US" dirty="0" err="1"/>
              <a:t>llegó</a:t>
            </a:r>
            <a:r>
              <a:rPr lang="en-US" dirty="0"/>
              <a:t> con la Junta de Control Fiscal. </a:t>
            </a:r>
            <a:r>
              <a:rPr lang="en-US" dirty="0" err="1"/>
              <a:t>Comenzó</a:t>
            </a:r>
            <a:r>
              <a:rPr lang="en-US" dirty="0"/>
              <a:t> a </a:t>
            </a:r>
            <a:r>
              <a:rPr lang="en-US" dirty="0" err="1"/>
              <a:t>articularse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1977 con la </a:t>
            </a:r>
            <a:r>
              <a:rPr lang="en-US" dirty="0" err="1"/>
              <a:t>creación</a:t>
            </a:r>
            <a:r>
              <a:rPr lang="en-US" dirty="0"/>
              <a:t> del </a:t>
            </a:r>
            <a:r>
              <a:rPr lang="en-US" dirty="0" err="1"/>
              <a:t>Consejo</a:t>
            </a:r>
            <a:r>
              <a:rPr lang="en-US" dirty="0"/>
              <a:t> </a:t>
            </a:r>
            <a:r>
              <a:rPr lang="en-US" dirty="0" err="1"/>
              <a:t>Asesor</a:t>
            </a:r>
            <a:r>
              <a:rPr lang="en-US" dirty="0"/>
              <a:t> del </a:t>
            </a:r>
            <a:r>
              <a:rPr lang="en-US" dirty="0" err="1"/>
              <a:t>Gobernador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Política</a:t>
            </a:r>
            <a:r>
              <a:rPr lang="en-US" dirty="0"/>
              <a:t> </a:t>
            </a:r>
            <a:r>
              <a:rPr lang="en-US" dirty="0" err="1"/>
              <a:t>Laboral</a:t>
            </a:r>
            <a:r>
              <a:rPr lang="en-US" dirty="0"/>
              <a:t>. </a:t>
            </a:r>
            <a:r>
              <a:rPr lang="en-US" dirty="0" err="1"/>
              <a:t>Continuó</a:t>
            </a:r>
            <a:r>
              <a:rPr lang="en-US" dirty="0"/>
              <a:t> </a:t>
            </a:r>
            <a:r>
              <a:rPr lang="en-US" dirty="0" err="1"/>
              <a:t>luego</a:t>
            </a:r>
            <a:r>
              <a:rPr lang="en-US" dirty="0"/>
              <a:t> con el </a:t>
            </a:r>
            <a:r>
              <a:rPr lang="en-US" dirty="0" err="1"/>
              <a:t>apoyo</a:t>
            </a:r>
            <a:r>
              <a:rPr lang="en-US" dirty="0"/>
              <a:t> de los </a:t>
            </a:r>
            <a:r>
              <a:rPr lang="en-US" dirty="0" err="1"/>
              <a:t>estudios</a:t>
            </a:r>
            <a:r>
              <a:rPr lang="en-US" dirty="0"/>
              <a:t> de 1988 y 1989 del </a:t>
            </a:r>
            <a:r>
              <a:rPr lang="en-US" dirty="0" err="1"/>
              <a:t>Consejo</a:t>
            </a:r>
            <a:r>
              <a:rPr lang="en-US" dirty="0"/>
              <a:t> de </a:t>
            </a:r>
            <a:r>
              <a:rPr lang="en-US" dirty="0" err="1"/>
              <a:t>Planificación</a:t>
            </a:r>
            <a:r>
              <a:rPr lang="en-US" dirty="0"/>
              <a:t> </a:t>
            </a:r>
            <a:r>
              <a:rPr lang="en-US" dirty="0" err="1"/>
              <a:t>Estratégica</a:t>
            </a:r>
            <a:r>
              <a:rPr lang="en-US" dirty="0"/>
              <a:t> del Sector </a:t>
            </a:r>
            <a:r>
              <a:rPr lang="en-US" dirty="0" err="1"/>
              <a:t>Privado</a:t>
            </a:r>
            <a:r>
              <a:rPr lang="en-US" dirty="0"/>
              <a:t> </a:t>
            </a:r>
            <a:r>
              <a:rPr lang="en-US" dirty="0" err="1"/>
              <a:t>creado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</a:t>
            </a:r>
            <a:r>
              <a:rPr lang="en-US" dirty="0" err="1"/>
              <a:t>Cámara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y la </a:t>
            </a:r>
            <a:r>
              <a:rPr lang="en-US" dirty="0" err="1"/>
              <a:t>Asociación</a:t>
            </a:r>
            <a:r>
              <a:rPr lang="en-US" dirty="0"/>
              <a:t> de </a:t>
            </a:r>
            <a:r>
              <a:rPr lang="en-US" dirty="0" err="1"/>
              <a:t>Industriales</a:t>
            </a:r>
            <a:r>
              <a:rPr lang="en-US" dirty="0"/>
              <a:t>. A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esfuerzo</a:t>
            </a:r>
            <a:r>
              <a:rPr lang="en-US" dirty="0"/>
              <a:t> se </a:t>
            </a:r>
            <a:r>
              <a:rPr lang="en-US" dirty="0" err="1"/>
              <a:t>sumó</a:t>
            </a:r>
            <a:r>
              <a:rPr lang="en-US" dirty="0"/>
              <a:t> </a:t>
            </a:r>
            <a:r>
              <a:rPr lang="en-US" dirty="0" err="1"/>
              <a:t>también</a:t>
            </a:r>
            <a:r>
              <a:rPr lang="en-US" dirty="0"/>
              <a:t> el </a:t>
            </a:r>
            <a:r>
              <a:rPr lang="en-US" dirty="0" err="1"/>
              <a:t>Consejo</a:t>
            </a:r>
            <a:r>
              <a:rPr lang="en-US" dirty="0"/>
              <a:t> </a:t>
            </a:r>
            <a:r>
              <a:rPr lang="en-US" dirty="0" err="1"/>
              <a:t>Asesor</a:t>
            </a:r>
            <a:r>
              <a:rPr lang="en-US" dirty="0"/>
              <a:t> </a:t>
            </a:r>
            <a:r>
              <a:rPr lang="en-US" dirty="0" err="1"/>
              <a:t>Económico</a:t>
            </a:r>
            <a:r>
              <a:rPr lang="en-US" dirty="0"/>
              <a:t> del </a:t>
            </a:r>
            <a:r>
              <a:rPr lang="en-US" dirty="0" err="1"/>
              <a:t>Gobernador</a:t>
            </a:r>
            <a:r>
              <a:rPr lang="en-US" dirty="0"/>
              <a:t>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estudio</a:t>
            </a:r>
            <a:r>
              <a:rPr lang="en-US" dirty="0"/>
              <a:t> de </a:t>
            </a:r>
            <a:r>
              <a:rPr lang="en-US" dirty="0" err="1"/>
              <a:t>junio</a:t>
            </a:r>
            <a:r>
              <a:rPr lang="en-US" dirty="0"/>
              <a:t> de 1989 </a:t>
            </a:r>
            <a:r>
              <a:rPr lang="en-US" dirty="0" err="1"/>
              <a:t>titulado</a:t>
            </a:r>
            <a:r>
              <a:rPr lang="en-US" dirty="0"/>
              <a:t> </a:t>
            </a:r>
            <a:r>
              <a:rPr lang="en-US" i="1" dirty="0" err="1"/>
              <a:t>Estrategia</a:t>
            </a:r>
            <a:r>
              <a:rPr lang="en-US" i="1" dirty="0"/>
              <a:t> </a:t>
            </a:r>
            <a:r>
              <a:rPr lang="en-US" i="1" dirty="0" err="1"/>
              <a:t>para</a:t>
            </a:r>
            <a:r>
              <a:rPr lang="en-US" i="1" dirty="0"/>
              <a:t> el </a:t>
            </a:r>
            <a:r>
              <a:rPr lang="en-US" i="1" dirty="0" err="1"/>
              <a:t>desarrollo</a:t>
            </a:r>
            <a:r>
              <a:rPr lang="en-US" i="1" dirty="0"/>
              <a:t> </a:t>
            </a:r>
            <a:r>
              <a:rPr lang="en-US" i="1" dirty="0" err="1"/>
              <a:t>económico</a:t>
            </a:r>
            <a:r>
              <a:rPr lang="en-US" i="1" dirty="0"/>
              <a:t> de Puerto Rico: </a:t>
            </a:r>
            <a:r>
              <a:rPr lang="en-US" i="1" dirty="0" err="1"/>
              <a:t>hacia</a:t>
            </a:r>
            <a:r>
              <a:rPr lang="en-US" i="1" dirty="0"/>
              <a:t> la </a:t>
            </a:r>
            <a:r>
              <a:rPr lang="en-US" i="1" dirty="0" err="1"/>
              <a:t>segunda</a:t>
            </a:r>
            <a:r>
              <a:rPr lang="en-US" i="1" dirty="0"/>
              <a:t> </a:t>
            </a:r>
            <a:r>
              <a:rPr lang="en-US" i="1" dirty="0" err="1"/>
              <a:t>transformación</a:t>
            </a:r>
            <a:r>
              <a:rPr lang="en-US" i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595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A lo anterior, se </a:t>
            </a:r>
            <a:r>
              <a:rPr lang="en-US" dirty="0" err="1"/>
              <a:t>sumaron</a:t>
            </a:r>
            <a:r>
              <a:rPr lang="en-US" dirty="0"/>
              <a:t> </a:t>
            </a:r>
            <a:r>
              <a:rPr lang="en-US" dirty="0" err="1"/>
              <a:t>diversas</a:t>
            </a:r>
            <a:r>
              <a:rPr lang="en-US" dirty="0"/>
              <a:t> </a:t>
            </a:r>
            <a:r>
              <a:rPr lang="en-US" dirty="0" err="1"/>
              <a:t>propuestas</a:t>
            </a:r>
            <a:r>
              <a:rPr lang="en-US" dirty="0"/>
              <a:t> </a:t>
            </a:r>
            <a:r>
              <a:rPr lang="en-US" dirty="0" err="1"/>
              <a:t>hechas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la </a:t>
            </a:r>
            <a:r>
              <a:rPr lang="en-US" dirty="0" err="1"/>
              <a:t>Cámara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de Puerto Rico entre 1995 y 1997, </a:t>
            </a:r>
            <a:r>
              <a:rPr lang="en-US" dirty="0" err="1"/>
              <a:t>dirigidas</a:t>
            </a:r>
            <a:r>
              <a:rPr lang="en-US" dirty="0"/>
              <a:t> a </a:t>
            </a:r>
            <a:r>
              <a:rPr lang="en-US" dirty="0" err="1"/>
              <a:t>modificar</a:t>
            </a:r>
            <a:r>
              <a:rPr lang="en-US" dirty="0"/>
              <a:t> la </a:t>
            </a:r>
            <a:r>
              <a:rPr lang="en-US" dirty="0" err="1"/>
              <a:t>legislación</a:t>
            </a:r>
            <a:r>
              <a:rPr lang="en-US" dirty="0"/>
              <a:t> </a:t>
            </a:r>
            <a:r>
              <a:rPr lang="en-US" dirty="0" err="1"/>
              <a:t>protectora</a:t>
            </a:r>
            <a:r>
              <a:rPr lang="en-US" dirty="0"/>
              <a:t> del </a:t>
            </a:r>
            <a:r>
              <a:rPr lang="en-US" dirty="0" err="1"/>
              <a:t>trabajo</a:t>
            </a:r>
            <a:r>
              <a:rPr lang="en-US" dirty="0"/>
              <a:t>.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adelante</a:t>
            </a:r>
            <a:r>
              <a:rPr lang="en-US" dirty="0"/>
              <a:t> en 1995 se </a:t>
            </a:r>
            <a:r>
              <a:rPr lang="en-US" dirty="0" err="1"/>
              <a:t>produjo</a:t>
            </a:r>
            <a:r>
              <a:rPr lang="en-US" dirty="0"/>
              <a:t> </a:t>
            </a:r>
            <a:r>
              <a:rPr lang="en-US" dirty="0" err="1"/>
              <a:t>bajo</a:t>
            </a:r>
            <a:r>
              <a:rPr lang="en-US" dirty="0"/>
              <a:t> la </a:t>
            </a:r>
            <a:r>
              <a:rPr lang="en-US" dirty="0" err="1"/>
              <a:t>Administración</a:t>
            </a:r>
            <a:r>
              <a:rPr lang="en-US" dirty="0"/>
              <a:t> de </a:t>
            </a:r>
            <a:r>
              <a:rPr lang="en-US" dirty="0" err="1"/>
              <a:t>Aníbal</a:t>
            </a:r>
            <a:r>
              <a:rPr lang="en-US" dirty="0"/>
              <a:t> Acevedo </a:t>
            </a:r>
            <a:r>
              <a:rPr lang="en-US" dirty="0" err="1"/>
              <a:t>Vilá</a:t>
            </a:r>
            <a:r>
              <a:rPr lang="en-US" dirty="0"/>
              <a:t>, el </a:t>
            </a:r>
            <a:r>
              <a:rPr lang="en-US" dirty="0" err="1"/>
              <a:t>llamado</a:t>
            </a:r>
            <a:r>
              <a:rPr lang="en-US" dirty="0"/>
              <a:t> </a:t>
            </a:r>
            <a:r>
              <a:rPr lang="en-US" i="1" dirty="0"/>
              <a:t>Plan de los 100 </a:t>
            </a:r>
            <a:r>
              <a:rPr lang="en-US" i="1" dirty="0" err="1"/>
              <a:t>días</a:t>
            </a:r>
            <a:r>
              <a:rPr lang="en-US" i="1" dirty="0"/>
              <a:t>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consolidación</a:t>
            </a:r>
            <a:r>
              <a:rPr lang="en-US" dirty="0"/>
              <a:t> de </a:t>
            </a:r>
            <a:r>
              <a:rPr lang="en-US" dirty="0" err="1"/>
              <a:t>agencias</a:t>
            </a:r>
            <a:r>
              <a:rPr lang="en-US" dirty="0"/>
              <a:t>. En el 2008 </a:t>
            </a:r>
            <a:r>
              <a:rPr lang="en-US" dirty="0" err="1"/>
              <a:t>fue</a:t>
            </a:r>
            <a:r>
              <a:rPr lang="en-US" dirty="0"/>
              <a:t> la </a:t>
            </a:r>
            <a:r>
              <a:rPr lang="en-US" dirty="0" err="1"/>
              <a:t>creación</a:t>
            </a:r>
            <a:r>
              <a:rPr lang="en-US" dirty="0"/>
              <a:t> del CAREF </a:t>
            </a:r>
            <a:r>
              <a:rPr lang="en-US" dirty="0" err="1"/>
              <a:t>bajo</a:t>
            </a:r>
            <a:r>
              <a:rPr lang="en-US" dirty="0"/>
              <a:t> la </a:t>
            </a:r>
            <a:r>
              <a:rPr lang="en-US" dirty="0" err="1"/>
              <a:t>Administración</a:t>
            </a:r>
            <a:r>
              <a:rPr lang="en-US" dirty="0"/>
              <a:t> de Luis </a:t>
            </a:r>
            <a:r>
              <a:rPr lang="en-US" dirty="0" err="1"/>
              <a:t>Fortuño</a:t>
            </a:r>
            <a:r>
              <a:rPr lang="en-US" dirty="0"/>
              <a:t> y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adelante</a:t>
            </a:r>
            <a:r>
              <a:rPr lang="en-US" dirty="0"/>
              <a:t>, la </a:t>
            </a:r>
            <a:r>
              <a:rPr lang="en-US" dirty="0" err="1"/>
              <a:t>aprobación</a:t>
            </a:r>
            <a:r>
              <a:rPr lang="en-US" dirty="0"/>
              <a:t> de la Ley </a:t>
            </a:r>
            <a:r>
              <a:rPr lang="en-US" dirty="0" err="1"/>
              <a:t>Núm</a:t>
            </a:r>
            <a:r>
              <a:rPr lang="en-US" dirty="0"/>
              <a:t>. 7-2009.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recientemente</a:t>
            </a:r>
            <a:r>
              <a:rPr lang="en-US" dirty="0"/>
              <a:t>, </a:t>
            </a:r>
            <a:r>
              <a:rPr lang="en-US" dirty="0" err="1"/>
              <a:t>bajo</a:t>
            </a:r>
            <a:r>
              <a:rPr lang="en-US" dirty="0"/>
              <a:t> la </a:t>
            </a:r>
            <a:r>
              <a:rPr lang="en-US" dirty="0" err="1"/>
              <a:t>Administración</a:t>
            </a:r>
            <a:r>
              <a:rPr lang="en-US" dirty="0"/>
              <a:t> de Alejandro </a:t>
            </a:r>
            <a:r>
              <a:rPr lang="en-US" dirty="0" err="1"/>
              <a:t>García</a:t>
            </a:r>
            <a:r>
              <a:rPr lang="en-US" dirty="0"/>
              <a:t> Padilla, </a:t>
            </a:r>
            <a:r>
              <a:rPr lang="en-US" dirty="0" err="1"/>
              <a:t>surgió</a:t>
            </a:r>
            <a:r>
              <a:rPr lang="en-US" dirty="0"/>
              <a:t> la Ley </a:t>
            </a:r>
            <a:r>
              <a:rPr lang="en-US" dirty="0" err="1"/>
              <a:t>Núm</a:t>
            </a:r>
            <a:r>
              <a:rPr lang="en-US" dirty="0"/>
              <a:t> 66-2014 (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equivale</a:t>
            </a:r>
            <a:r>
              <a:rPr lang="en-US" dirty="0"/>
              <a:t> a la FASE 3 de la Ley </a:t>
            </a:r>
            <a:r>
              <a:rPr lang="en-US" dirty="0" err="1"/>
              <a:t>Núm</a:t>
            </a:r>
            <a:r>
              <a:rPr lang="en-US" dirty="0"/>
              <a:t>. 7).</a:t>
            </a:r>
          </a:p>
        </p:txBody>
      </p:sp>
    </p:spTree>
    <p:extLst>
      <p:ext uri="{BB962C8B-B14F-4D97-AF65-F5344CB8AC3E}">
        <p14:creationId xmlns:p14="http://schemas.microsoft.com/office/powerpoint/2010/main" val="15015411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Las </a:t>
            </a:r>
            <a:r>
              <a:rPr lang="en-US" dirty="0" err="1"/>
              <a:t>propuestas</a:t>
            </a:r>
            <a:r>
              <a:rPr lang="en-US" dirty="0"/>
              <a:t> </a:t>
            </a:r>
            <a:r>
              <a:rPr lang="en-US" dirty="0" err="1"/>
              <a:t>formuladas</a:t>
            </a:r>
            <a:r>
              <a:rPr lang="en-US" dirty="0"/>
              <a:t> en 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Kruegger</a:t>
            </a:r>
            <a:r>
              <a:rPr lang="en-US" dirty="0"/>
              <a:t>,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la </a:t>
            </a:r>
            <a:r>
              <a:rPr lang="en-US" dirty="0" err="1"/>
              <a:t>propuesta</a:t>
            </a:r>
            <a:r>
              <a:rPr lang="en-US" dirty="0"/>
              <a:t> de un Plan Fiscal y </a:t>
            </a:r>
            <a:r>
              <a:rPr lang="en-US" dirty="0" err="1"/>
              <a:t>Económico</a:t>
            </a:r>
            <a:r>
              <a:rPr lang="en-US" dirty="0"/>
              <a:t>, </a:t>
            </a:r>
            <a:r>
              <a:rPr lang="en-US" dirty="0" err="1"/>
              <a:t>ya</a:t>
            </a:r>
            <a:r>
              <a:rPr lang="en-US" dirty="0"/>
              <a:t> sea el </a:t>
            </a:r>
            <a:r>
              <a:rPr lang="en-US" dirty="0" err="1"/>
              <a:t>diseñado</a:t>
            </a:r>
            <a:r>
              <a:rPr lang="en-US" dirty="0"/>
              <a:t> </a:t>
            </a:r>
            <a:r>
              <a:rPr lang="en-US" dirty="0" err="1"/>
              <a:t>mediante</a:t>
            </a:r>
            <a:r>
              <a:rPr lang="en-US" dirty="0"/>
              <a:t> la </a:t>
            </a:r>
            <a:r>
              <a:rPr lang="en-US" dirty="0" err="1"/>
              <a:t>Orden</a:t>
            </a:r>
            <a:r>
              <a:rPr lang="en-US" dirty="0"/>
              <a:t> </a:t>
            </a:r>
            <a:r>
              <a:rPr lang="en-US" dirty="0" err="1"/>
              <a:t>Ejecutiva</a:t>
            </a:r>
            <a:r>
              <a:rPr lang="en-US" dirty="0"/>
              <a:t> 2015-022 </a:t>
            </a:r>
            <a:r>
              <a:rPr lang="en-US" dirty="0" err="1"/>
              <a:t>como</a:t>
            </a:r>
            <a:r>
              <a:rPr lang="en-US" dirty="0"/>
              <a:t> el </a:t>
            </a:r>
            <a:r>
              <a:rPr lang="en-US" dirty="0" err="1"/>
              <a:t>propuesto</a:t>
            </a:r>
            <a:r>
              <a:rPr lang="en-US" dirty="0"/>
              <a:t> </a:t>
            </a:r>
            <a:r>
              <a:rPr lang="en-US" dirty="0" err="1"/>
              <a:t>bajo</a:t>
            </a:r>
            <a:r>
              <a:rPr lang="en-US" dirty="0"/>
              <a:t> PROMESA y la Junta de Control Fiscal </a:t>
            </a:r>
            <a:r>
              <a:rPr lang="en-US" dirty="0" err="1"/>
              <a:t>para</a:t>
            </a:r>
            <a:r>
              <a:rPr lang="en-US" dirty="0"/>
              <a:t> Puerto Rico, no son </a:t>
            </a:r>
            <a:r>
              <a:rPr lang="en-US" dirty="0" err="1"/>
              <a:t>sino</a:t>
            </a:r>
            <a:r>
              <a:rPr lang="en-US" dirty="0"/>
              <a:t> </a:t>
            </a:r>
            <a:r>
              <a:rPr lang="en-US" dirty="0" err="1"/>
              <a:t>reflejo</a:t>
            </a:r>
            <a:r>
              <a:rPr lang="en-US" dirty="0"/>
              <a:t> de </a:t>
            </a:r>
            <a:r>
              <a:rPr lang="en-US" dirty="0" err="1"/>
              <a:t>distintas</a:t>
            </a:r>
            <a:r>
              <a:rPr lang="en-US" dirty="0"/>
              <a:t> </a:t>
            </a:r>
            <a:r>
              <a:rPr lang="en-US" dirty="0" err="1"/>
              <a:t>visiones</a:t>
            </a:r>
            <a:r>
              <a:rPr lang="en-US" dirty="0"/>
              <a:t> del </a:t>
            </a:r>
            <a:r>
              <a:rPr lang="en-US" dirty="0" err="1"/>
              <a:t>montaje</a:t>
            </a:r>
            <a:r>
              <a:rPr lang="en-US" dirty="0"/>
              <a:t> neoliberal en Puerto Rico: la </a:t>
            </a:r>
            <a:r>
              <a:rPr lang="en-US" dirty="0" err="1"/>
              <a:t>entrega</a:t>
            </a:r>
            <a:r>
              <a:rPr lang="en-US" dirty="0"/>
              <a:t> al capital </a:t>
            </a:r>
            <a:r>
              <a:rPr lang="en-US" dirty="0" err="1"/>
              <a:t>privado</a:t>
            </a:r>
            <a:r>
              <a:rPr lang="en-US" dirty="0"/>
              <a:t> de los </a:t>
            </a:r>
            <a:r>
              <a:rPr lang="en-US" dirty="0" err="1"/>
              <a:t>activos</a:t>
            </a:r>
            <a:r>
              <a:rPr lang="en-US" dirty="0"/>
              <a:t> del </a:t>
            </a:r>
            <a:r>
              <a:rPr lang="en-US" dirty="0" err="1"/>
              <a:t>gobierno</a:t>
            </a:r>
            <a:r>
              <a:rPr lang="en-US" dirty="0"/>
              <a:t>, la </a:t>
            </a:r>
            <a:r>
              <a:rPr lang="en-US" dirty="0" err="1"/>
              <a:t>reducción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funciones</a:t>
            </a:r>
            <a:r>
              <a:rPr lang="en-US" dirty="0"/>
              <a:t> del Estado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beneficio</a:t>
            </a:r>
            <a:r>
              <a:rPr lang="en-US" dirty="0"/>
              <a:t> del sector </a:t>
            </a:r>
            <a:r>
              <a:rPr lang="en-US" dirty="0" err="1"/>
              <a:t>privado</a:t>
            </a:r>
            <a:r>
              <a:rPr lang="en-US" dirty="0"/>
              <a:t>; y la </a:t>
            </a:r>
            <a:r>
              <a:rPr lang="en-US" dirty="0" err="1"/>
              <a:t>reducción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r>
              <a:rPr lang="en-US" dirty="0"/>
              <a:t> </a:t>
            </a:r>
            <a:r>
              <a:rPr lang="en-US" dirty="0" err="1"/>
              <a:t>materiales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del pueblo </a:t>
            </a:r>
            <a:r>
              <a:rPr lang="en-US" dirty="0" err="1"/>
              <a:t>trabajador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294315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PROMESA </a:t>
            </a:r>
            <a:r>
              <a:rPr lang="en-US" dirty="0" err="1"/>
              <a:t>representa</a:t>
            </a:r>
            <a:r>
              <a:rPr lang="en-US" dirty="0"/>
              <a:t> un gran </a:t>
            </a:r>
            <a:r>
              <a:rPr lang="en-US" dirty="0" err="1"/>
              <a:t>reto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pueblo </a:t>
            </a:r>
            <a:r>
              <a:rPr lang="en-US" dirty="0" err="1"/>
              <a:t>puertorriqueño</a:t>
            </a:r>
            <a:r>
              <a:rPr lang="en-US" dirty="0"/>
              <a:t>. El </a:t>
            </a:r>
            <a:r>
              <a:rPr lang="en-US" dirty="0" err="1"/>
              <a:t>Colegio</a:t>
            </a:r>
            <a:r>
              <a:rPr lang="en-US" dirty="0"/>
              <a:t> de </a:t>
            </a:r>
            <a:r>
              <a:rPr lang="en-US" dirty="0" err="1"/>
              <a:t>Abogados</a:t>
            </a:r>
            <a:r>
              <a:rPr lang="en-US" dirty="0"/>
              <a:t> y </a:t>
            </a:r>
            <a:r>
              <a:rPr lang="en-US" dirty="0" err="1"/>
              <a:t>Abogadas</a:t>
            </a:r>
            <a:r>
              <a:rPr lang="en-US" dirty="0"/>
              <a:t> de Puerto Rico no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permanecer</a:t>
            </a:r>
            <a:r>
              <a:rPr lang="en-US" dirty="0"/>
              <a:t> </a:t>
            </a:r>
            <a:r>
              <a:rPr lang="en-US" dirty="0" err="1"/>
              <a:t>silente</a:t>
            </a:r>
            <a:r>
              <a:rPr lang="en-US" dirty="0"/>
              <a:t> ante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realidad</a:t>
            </a:r>
            <a:r>
              <a:rPr lang="en-US" dirty="0"/>
              <a:t>. Se </a:t>
            </a:r>
            <a:r>
              <a:rPr lang="en-US" dirty="0" err="1"/>
              <a:t>trata</a:t>
            </a:r>
            <a:r>
              <a:rPr lang="en-US" dirty="0"/>
              <a:t> no solo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acentuación</a:t>
            </a:r>
            <a:r>
              <a:rPr lang="en-US" dirty="0"/>
              <a:t> del </a:t>
            </a:r>
            <a:r>
              <a:rPr lang="en-US" dirty="0" err="1"/>
              <a:t>poder</a:t>
            </a:r>
            <a:r>
              <a:rPr lang="en-US" dirty="0"/>
              <a:t> colonial de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Unidos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territorio</a:t>
            </a:r>
            <a:r>
              <a:rPr lang="en-US" dirty="0"/>
              <a:t>, </a:t>
            </a:r>
            <a:r>
              <a:rPr lang="en-US" dirty="0" err="1"/>
              <a:t>sino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un </a:t>
            </a:r>
            <a:r>
              <a:rPr lang="en-US" dirty="0" err="1"/>
              <a:t>mecanismo</a:t>
            </a:r>
            <a:r>
              <a:rPr lang="en-US" dirty="0"/>
              <a:t> </a:t>
            </a:r>
            <a:r>
              <a:rPr lang="en-US" dirty="0" err="1"/>
              <a:t>descrito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Honorable </a:t>
            </a:r>
            <a:r>
              <a:rPr lang="en-US" dirty="0" err="1"/>
              <a:t>Juez</a:t>
            </a:r>
            <a:r>
              <a:rPr lang="en-US" dirty="0"/>
              <a:t> </a:t>
            </a:r>
            <a:r>
              <a:rPr lang="en-US" dirty="0" err="1"/>
              <a:t>Torruella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discurso</a:t>
            </a:r>
            <a:r>
              <a:rPr lang="en-US" dirty="0"/>
              <a:t> ante </a:t>
            </a:r>
            <a:r>
              <a:rPr lang="en-US" dirty="0" err="1"/>
              <a:t>nuestra</a:t>
            </a:r>
            <a:r>
              <a:rPr lang="en-US" dirty="0"/>
              <a:t> </a:t>
            </a:r>
            <a:r>
              <a:rPr lang="en-US" dirty="0" err="1"/>
              <a:t>Asamblea</a:t>
            </a:r>
            <a:r>
              <a:rPr lang="en-US" dirty="0"/>
              <a:t>, </a:t>
            </a:r>
            <a:r>
              <a:rPr lang="en-US" dirty="0" err="1"/>
              <a:t>como</a:t>
            </a:r>
            <a:r>
              <a:rPr lang="en-US" dirty="0"/>
              <a:t> la </a:t>
            </a:r>
            <a:r>
              <a:rPr lang="en-US" dirty="0" err="1"/>
              <a:t>agencia</a:t>
            </a:r>
            <a:r>
              <a:rPr lang="en-US" dirty="0"/>
              <a:t> de </a:t>
            </a:r>
            <a:r>
              <a:rPr lang="en-US" dirty="0" err="1"/>
              <a:t>cobro</a:t>
            </a:r>
            <a:r>
              <a:rPr lang="en-US" dirty="0"/>
              <a:t> </a:t>
            </a:r>
            <a:r>
              <a:rPr lang="en-US" dirty="0" err="1"/>
              <a:t>diseñada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Congreso</a:t>
            </a:r>
            <a:r>
              <a:rPr lang="en-US" dirty="0"/>
              <a:t> de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Unidos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pago</a:t>
            </a:r>
            <a:r>
              <a:rPr lang="en-US" dirty="0"/>
              <a:t> a los </a:t>
            </a:r>
            <a:r>
              <a:rPr lang="en-US" dirty="0" err="1"/>
              <a:t>bonistas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contraída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ELA.</a:t>
            </a:r>
          </a:p>
        </p:txBody>
      </p:sp>
    </p:spTree>
    <p:extLst>
      <p:ext uri="{BB962C8B-B14F-4D97-AF65-F5344CB8AC3E}">
        <p14:creationId xmlns:p14="http://schemas.microsoft.com/office/powerpoint/2010/main" val="27808273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Comentarios</a:t>
            </a:r>
            <a:r>
              <a:rPr lang="en-US" dirty="0"/>
              <a:t> finales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/>
              <a:t>Decía</a:t>
            </a:r>
            <a:r>
              <a:rPr lang="en-US" dirty="0"/>
              <a:t> José </a:t>
            </a:r>
            <a:r>
              <a:rPr lang="en-US" dirty="0" err="1"/>
              <a:t>Martí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 hay nada </a:t>
            </a:r>
            <a:r>
              <a:rPr lang="en-US" dirty="0" err="1"/>
              <a:t>peor</a:t>
            </a:r>
            <a:r>
              <a:rPr lang="en-US" dirty="0"/>
              <a:t> en los </a:t>
            </a:r>
            <a:r>
              <a:rPr lang="en-US" dirty="0" err="1"/>
              <a:t>momentos</a:t>
            </a:r>
            <a:r>
              <a:rPr lang="en-US" dirty="0"/>
              <a:t> </a:t>
            </a:r>
            <a:r>
              <a:rPr lang="en-US" dirty="0" err="1"/>
              <a:t>decisivos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la </a:t>
            </a:r>
            <a:r>
              <a:rPr lang="en-US" dirty="0" err="1"/>
              <a:t>indecisión</a:t>
            </a:r>
            <a:r>
              <a:rPr lang="en-US" dirty="0"/>
              <a:t>. Puerto Rico vive </a:t>
            </a:r>
            <a:r>
              <a:rPr lang="en-US" dirty="0" err="1"/>
              <a:t>momentos</a:t>
            </a:r>
            <a:r>
              <a:rPr lang="en-US" dirty="0"/>
              <a:t> </a:t>
            </a:r>
            <a:r>
              <a:rPr lang="en-US" dirty="0" err="1"/>
              <a:t>decisivos</a:t>
            </a:r>
            <a:r>
              <a:rPr lang="en-US" dirty="0"/>
              <a:t> </a:t>
            </a:r>
            <a:r>
              <a:rPr lang="en-US" dirty="0" err="1"/>
              <a:t>donde</a:t>
            </a:r>
            <a:r>
              <a:rPr lang="en-US" dirty="0"/>
              <a:t> la </a:t>
            </a:r>
            <a:r>
              <a:rPr lang="en-US" dirty="0" err="1"/>
              <a:t>indecisión</a:t>
            </a:r>
            <a:r>
              <a:rPr lang="en-US" dirty="0"/>
              <a:t> no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alternativa</a:t>
            </a:r>
            <a:r>
              <a:rPr lang="en-US" dirty="0"/>
              <a:t>. Se </a:t>
            </a:r>
            <a:r>
              <a:rPr lang="en-US" dirty="0" err="1"/>
              <a:t>impone</a:t>
            </a:r>
            <a:r>
              <a:rPr lang="en-US" dirty="0"/>
              <a:t> </a:t>
            </a:r>
            <a:r>
              <a:rPr lang="en-US" dirty="0" err="1"/>
              <a:t>entonces</a:t>
            </a:r>
            <a:r>
              <a:rPr lang="en-US" dirty="0"/>
              <a:t> la </a:t>
            </a:r>
            <a:r>
              <a:rPr lang="en-US" dirty="0" err="1"/>
              <a:t>suma</a:t>
            </a:r>
            <a:r>
              <a:rPr lang="en-US" dirty="0"/>
              <a:t> de </a:t>
            </a:r>
            <a:r>
              <a:rPr lang="en-US" dirty="0" err="1"/>
              <a:t>voluntades</a:t>
            </a:r>
            <a:r>
              <a:rPr lang="en-US" dirty="0"/>
              <a:t>, la </a:t>
            </a:r>
            <a:r>
              <a:rPr lang="en-US" dirty="0" err="1"/>
              <a:t>unidad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país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trascender</a:t>
            </a:r>
            <a:r>
              <a:rPr lang="en-US" dirty="0"/>
              <a:t> el </a:t>
            </a:r>
            <a:r>
              <a:rPr lang="en-US" dirty="0" err="1"/>
              <a:t>inmovilismo</a:t>
            </a:r>
            <a:r>
              <a:rPr lang="en-US" dirty="0"/>
              <a:t> territorial y la </a:t>
            </a:r>
            <a:r>
              <a:rPr lang="en-US" dirty="0" err="1"/>
              <a:t>voluntad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impulsar</a:t>
            </a:r>
            <a:r>
              <a:rPr lang="en-US" dirty="0"/>
              <a:t> un </a:t>
            </a:r>
            <a:r>
              <a:rPr lang="en-US" dirty="0" err="1"/>
              <a:t>sólido</a:t>
            </a:r>
            <a:r>
              <a:rPr lang="en-US" dirty="0"/>
              <a:t> y </a:t>
            </a:r>
            <a:r>
              <a:rPr lang="en-US" dirty="0" err="1"/>
              <a:t>definitivo</a:t>
            </a:r>
            <a:r>
              <a:rPr lang="en-US" dirty="0"/>
              <a:t> </a:t>
            </a:r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descolonización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6311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1. El </a:t>
            </a:r>
            <a:r>
              <a:rPr lang="en-US" dirty="0" err="1"/>
              <a:t>Gobernador</a:t>
            </a:r>
            <a:r>
              <a:rPr lang="en-US" dirty="0"/>
              <a:t> de Puerto Rico, Alejandro Garcia Padilla, </a:t>
            </a:r>
            <a:r>
              <a:rPr lang="en-US" dirty="0" err="1"/>
              <a:t>contrató</a:t>
            </a:r>
            <a:r>
              <a:rPr lang="en-US" dirty="0"/>
              <a:t> los </a:t>
            </a:r>
            <a:r>
              <a:rPr lang="en-US" dirty="0" err="1"/>
              <a:t>servicios</a:t>
            </a:r>
            <a:r>
              <a:rPr lang="en-US" dirty="0"/>
              <a:t> de un </a:t>
            </a:r>
            <a:r>
              <a:rPr lang="en-US" dirty="0" err="1"/>
              <a:t>equipo</a:t>
            </a:r>
            <a:r>
              <a:rPr lang="en-US" dirty="0"/>
              <a:t> de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encabezado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Anne O. </a:t>
            </a:r>
            <a:r>
              <a:rPr lang="en-US" dirty="0" err="1"/>
              <a:t>Kruegger</a:t>
            </a:r>
            <a:r>
              <a:rPr lang="en-US" dirty="0"/>
              <a:t>, </a:t>
            </a:r>
            <a:r>
              <a:rPr lang="en-US" dirty="0" err="1"/>
              <a:t>quien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los </a:t>
            </a:r>
            <a:r>
              <a:rPr lang="en-US" dirty="0" err="1"/>
              <a:t>años</a:t>
            </a:r>
            <a:r>
              <a:rPr lang="en-US" dirty="0"/>
              <a:t> 2001-2006 </a:t>
            </a:r>
            <a:r>
              <a:rPr lang="en-US" dirty="0" err="1"/>
              <a:t>ocupó</a:t>
            </a:r>
            <a:r>
              <a:rPr lang="en-US" dirty="0"/>
              <a:t> la </a:t>
            </a:r>
            <a:r>
              <a:rPr lang="en-US" dirty="0" err="1"/>
              <a:t>posición</a:t>
            </a:r>
            <a:r>
              <a:rPr lang="en-US" dirty="0"/>
              <a:t> de </a:t>
            </a:r>
            <a:r>
              <a:rPr lang="en-US" dirty="0" err="1"/>
              <a:t>Primera</a:t>
            </a:r>
            <a:r>
              <a:rPr lang="en-US" dirty="0"/>
              <a:t> </a:t>
            </a:r>
            <a:r>
              <a:rPr lang="en-US" dirty="0" err="1"/>
              <a:t>Directora</a:t>
            </a:r>
            <a:r>
              <a:rPr lang="en-US" dirty="0"/>
              <a:t> </a:t>
            </a:r>
            <a:r>
              <a:rPr lang="en-US" dirty="0" err="1"/>
              <a:t>Subgerente</a:t>
            </a:r>
            <a:r>
              <a:rPr lang="en-US" dirty="0"/>
              <a:t> del </a:t>
            </a:r>
            <a:r>
              <a:rPr lang="en-US" dirty="0" err="1"/>
              <a:t>Fondo</a:t>
            </a:r>
            <a:r>
              <a:rPr lang="en-US" dirty="0"/>
              <a:t> </a:t>
            </a:r>
            <a:r>
              <a:rPr lang="en-US" dirty="0" err="1"/>
              <a:t>Monetario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. </a:t>
            </a:r>
            <a:r>
              <a:rPr lang="en-US" dirty="0" err="1"/>
              <a:t>Junto</a:t>
            </a:r>
            <a:r>
              <a:rPr lang="en-US" dirty="0"/>
              <a:t> a </a:t>
            </a:r>
            <a:r>
              <a:rPr lang="en-US" dirty="0" err="1"/>
              <a:t>Ranjit</a:t>
            </a:r>
            <a:r>
              <a:rPr lang="en-US" dirty="0"/>
              <a:t> </a:t>
            </a:r>
            <a:r>
              <a:rPr lang="en-US" dirty="0" err="1"/>
              <a:t>Teja</a:t>
            </a:r>
            <a:r>
              <a:rPr lang="en-US" dirty="0"/>
              <a:t> y Andrew Wolfe, el </a:t>
            </a:r>
            <a:r>
              <a:rPr lang="en-US" dirty="0" err="1"/>
              <a:t>equipo</a:t>
            </a:r>
            <a:r>
              <a:rPr lang="en-US" dirty="0"/>
              <a:t> </a:t>
            </a:r>
            <a:r>
              <a:rPr lang="en-US" dirty="0" err="1"/>
              <a:t>produjo</a:t>
            </a:r>
            <a:r>
              <a:rPr lang="en-US" dirty="0"/>
              <a:t> un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titulado</a:t>
            </a:r>
            <a:r>
              <a:rPr lang="en-US" dirty="0"/>
              <a:t> </a:t>
            </a:r>
            <a:r>
              <a:rPr lang="en-US" i="1" dirty="0"/>
              <a:t>El </a:t>
            </a:r>
            <a:r>
              <a:rPr lang="en-US" i="1" dirty="0" err="1"/>
              <a:t>Desarrollo</a:t>
            </a:r>
            <a:r>
              <a:rPr lang="en-US" i="1" dirty="0"/>
              <a:t> </a:t>
            </a:r>
            <a:r>
              <a:rPr lang="en-US" i="1" dirty="0" err="1"/>
              <a:t>Económico</a:t>
            </a:r>
            <a:r>
              <a:rPr lang="en-US" i="1" dirty="0"/>
              <a:t> de Puerto Rico: </a:t>
            </a:r>
            <a:r>
              <a:rPr lang="en-US" i="1" dirty="0" err="1"/>
              <a:t>su</a:t>
            </a:r>
            <a:r>
              <a:rPr lang="en-US" i="1" dirty="0"/>
              <a:t> </a:t>
            </a:r>
            <a:r>
              <a:rPr lang="en-US" i="1" dirty="0" err="1"/>
              <a:t>situación</a:t>
            </a:r>
            <a:r>
              <a:rPr lang="en-US" i="1" dirty="0"/>
              <a:t> </a:t>
            </a:r>
            <a:r>
              <a:rPr lang="en-US" i="1" dirty="0" err="1"/>
              <a:t>macroeconómica</a:t>
            </a:r>
            <a:r>
              <a:rPr lang="en-US" i="1" dirty="0"/>
              <a:t> y </a:t>
            </a:r>
            <a:r>
              <a:rPr lang="en-US" i="1" dirty="0" err="1"/>
              <a:t>las</a:t>
            </a:r>
            <a:r>
              <a:rPr lang="en-US" i="1" dirty="0"/>
              <a:t> </a:t>
            </a:r>
            <a:r>
              <a:rPr lang="en-US" i="1" dirty="0" err="1"/>
              <a:t>perspectivas</a:t>
            </a:r>
            <a:r>
              <a:rPr lang="en-US" i="1" dirty="0"/>
              <a:t> </a:t>
            </a:r>
            <a:r>
              <a:rPr lang="en-US" i="1" dirty="0" err="1"/>
              <a:t>futuras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5125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la </a:t>
            </a:r>
            <a:r>
              <a:rPr lang="en-US" dirty="0" err="1"/>
              <a:t>situación</a:t>
            </a:r>
            <a:r>
              <a:rPr lang="en-US" dirty="0"/>
              <a:t> actual del </a:t>
            </a:r>
            <a:r>
              <a:rPr lang="en-US" dirty="0" err="1"/>
              <a:t>país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insostenible</a:t>
            </a:r>
            <a:r>
              <a:rPr lang="en-US" dirty="0"/>
              <a:t>; </a:t>
            </a:r>
            <a:r>
              <a:rPr lang="en-US" dirty="0" err="1"/>
              <a:t>que</a:t>
            </a:r>
            <a:r>
              <a:rPr lang="en-US" dirty="0"/>
              <a:t> se </a:t>
            </a:r>
            <a:r>
              <a:rPr lang="en-US" dirty="0" err="1"/>
              <a:t>debe</a:t>
            </a:r>
            <a:r>
              <a:rPr lang="en-US" dirty="0"/>
              <a:t> </a:t>
            </a:r>
            <a:r>
              <a:rPr lang="en-US" dirty="0" err="1"/>
              <a:t>adoptar</a:t>
            </a:r>
            <a:r>
              <a:rPr lang="en-US" dirty="0"/>
              <a:t> un </a:t>
            </a:r>
            <a:r>
              <a:rPr lang="en-US" dirty="0" err="1"/>
              <a:t>conjunto</a:t>
            </a:r>
            <a:r>
              <a:rPr lang="en-US" dirty="0"/>
              <a:t> </a:t>
            </a:r>
            <a:r>
              <a:rPr lang="en-US" dirty="0" err="1"/>
              <a:t>coherente</a:t>
            </a:r>
            <a:r>
              <a:rPr lang="en-US" dirty="0"/>
              <a:t> de </a:t>
            </a:r>
            <a:r>
              <a:rPr lang="en-US" dirty="0" err="1"/>
              <a:t>políticas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incluyan</a:t>
            </a:r>
            <a:r>
              <a:rPr lang="en-US" dirty="0"/>
              <a:t> </a:t>
            </a:r>
            <a:r>
              <a:rPr lang="en-US" dirty="0" err="1"/>
              <a:t>ajustes</a:t>
            </a:r>
            <a:r>
              <a:rPr lang="en-US" dirty="0"/>
              <a:t> </a:t>
            </a:r>
            <a:r>
              <a:rPr lang="en-US" dirty="0" err="1"/>
              <a:t>fiscales</a:t>
            </a:r>
            <a:r>
              <a:rPr lang="en-US" dirty="0"/>
              <a:t> </a:t>
            </a:r>
            <a:r>
              <a:rPr lang="en-US" dirty="0" err="1"/>
              <a:t>significativos</a:t>
            </a:r>
            <a:r>
              <a:rPr lang="en-US" dirty="0"/>
              <a:t>, </a:t>
            </a:r>
            <a:r>
              <a:rPr lang="en-US" dirty="0" err="1"/>
              <a:t>políticas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fomenten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económico</a:t>
            </a:r>
            <a:r>
              <a:rPr lang="en-US" dirty="0"/>
              <a:t> y </a:t>
            </a:r>
            <a:r>
              <a:rPr lang="en-US" dirty="0" err="1"/>
              <a:t>reformas</a:t>
            </a:r>
            <a:r>
              <a:rPr lang="en-US" dirty="0"/>
              <a:t> </a:t>
            </a:r>
            <a:r>
              <a:rPr lang="en-US" dirty="0" err="1"/>
              <a:t>institucionales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aseguren</a:t>
            </a:r>
            <a:r>
              <a:rPr lang="en-US" dirty="0"/>
              <a:t> los </a:t>
            </a:r>
            <a:r>
              <a:rPr lang="en-US" dirty="0" err="1"/>
              <a:t>cambios</a:t>
            </a:r>
            <a:r>
              <a:rPr lang="en-US" dirty="0"/>
              <a:t> de tales </a:t>
            </a:r>
            <a:r>
              <a:rPr lang="en-US" dirty="0" err="1"/>
              <a:t>políticas</a:t>
            </a:r>
            <a:r>
              <a:rPr lang="en-US" dirty="0"/>
              <a:t>;  </a:t>
            </a:r>
            <a:r>
              <a:rPr lang="en-US" dirty="0" err="1"/>
              <a:t>así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atender</a:t>
            </a:r>
            <a:r>
              <a:rPr lang="en-US" dirty="0"/>
              <a:t> el alto </a:t>
            </a:r>
            <a:r>
              <a:rPr lang="en-US" dirty="0" err="1"/>
              <a:t>nivel</a:t>
            </a:r>
            <a:r>
              <a:rPr lang="en-US" dirty="0"/>
              <a:t> de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3393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El </a:t>
            </a:r>
            <a:r>
              <a:rPr lang="en-US" i="1" dirty="0" err="1"/>
              <a:t>Informe</a:t>
            </a:r>
            <a:r>
              <a:rPr lang="en-US" i="1" dirty="0"/>
              <a:t> </a:t>
            </a:r>
            <a:r>
              <a:rPr lang="en-US" i="1" dirty="0" err="1"/>
              <a:t>Kruegger</a:t>
            </a:r>
            <a:r>
              <a:rPr lang="en-US" i="1" dirty="0"/>
              <a:t>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1996 Puerto Rico no ha </a:t>
            </a:r>
            <a:r>
              <a:rPr lang="en-US" dirty="0" err="1"/>
              <a:t>tenido</a:t>
            </a:r>
            <a:r>
              <a:rPr lang="en-US" dirty="0"/>
              <a:t> </a:t>
            </a:r>
            <a:r>
              <a:rPr lang="en-US" dirty="0" err="1"/>
              <a:t>crecimiento</a:t>
            </a:r>
            <a:r>
              <a:rPr lang="en-US" dirty="0"/>
              <a:t> </a:t>
            </a:r>
            <a:r>
              <a:rPr lang="en-US" dirty="0" err="1"/>
              <a:t>económico</a:t>
            </a:r>
            <a:r>
              <a:rPr lang="en-US" dirty="0"/>
              <a:t>; </a:t>
            </a:r>
            <a:r>
              <a:rPr lang="en-US" dirty="0" err="1"/>
              <a:t>que</a:t>
            </a:r>
            <a:r>
              <a:rPr lang="en-US" dirty="0"/>
              <a:t> el </a:t>
            </a:r>
            <a:r>
              <a:rPr lang="en-US" dirty="0" err="1"/>
              <a:t>país</a:t>
            </a:r>
            <a:r>
              <a:rPr lang="en-US" dirty="0"/>
              <a:t> </a:t>
            </a:r>
            <a:r>
              <a:rPr lang="en-US" dirty="0" err="1"/>
              <a:t>manifiesta</a:t>
            </a:r>
            <a:r>
              <a:rPr lang="en-US" dirty="0"/>
              <a:t> </a:t>
            </a:r>
            <a:r>
              <a:rPr lang="en-US" dirty="0" err="1"/>
              <a:t>estancamiento</a:t>
            </a:r>
            <a:r>
              <a:rPr lang="en-US" dirty="0"/>
              <a:t> con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población</a:t>
            </a:r>
            <a:r>
              <a:rPr lang="en-US" dirty="0"/>
              <a:t> </a:t>
            </a:r>
            <a:r>
              <a:rPr lang="en-US" dirty="0" err="1"/>
              <a:t>decreciente</a:t>
            </a:r>
            <a:r>
              <a:rPr lang="en-US" dirty="0"/>
              <a:t>; y </a:t>
            </a:r>
            <a:r>
              <a:rPr lang="en-US" dirty="0" err="1"/>
              <a:t>que</a:t>
            </a:r>
            <a:r>
              <a:rPr lang="en-US" dirty="0"/>
              <a:t> no hay un </a:t>
            </a:r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medible</a:t>
            </a:r>
            <a:r>
              <a:rPr lang="en-US" dirty="0"/>
              <a:t> del </a:t>
            </a:r>
            <a:r>
              <a:rPr lang="en-US" dirty="0" err="1"/>
              <a:t>ingreso</a:t>
            </a:r>
            <a:r>
              <a:rPr lang="en-US" dirty="0"/>
              <a:t> per </a:t>
            </a:r>
            <a:r>
              <a:rPr lang="en-US" dirty="0" err="1"/>
              <a:t>cápita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Manifiesta</a:t>
            </a:r>
            <a:r>
              <a:rPr lang="en-US" dirty="0"/>
              <a:t>, </a:t>
            </a:r>
            <a:r>
              <a:rPr lang="en-US" dirty="0" err="1"/>
              <a:t>además</a:t>
            </a:r>
            <a:r>
              <a:rPr lang="en-US" dirty="0"/>
              <a:t>,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políticas</a:t>
            </a:r>
            <a:r>
              <a:rPr lang="en-US" dirty="0"/>
              <a:t> </a:t>
            </a:r>
            <a:r>
              <a:rPr lang="en-US" dirty="0" err="1"/>
              <a:t>laborales</a:t>
            </a:r>
            <a:r>
              <a:rPr lang="en-US" dirty="0"/>
              <a:t> ¨son </a:t>
            </a:r>
            <a:r>
              <a:rPr lang="en-US" dirty="0" err="1"/>
              <a:t>especialmente</a:t>
            </a:r>
            <a:r>
              <a:rPr lang="en-US" dirty="0"/>
              <a:t> </a:t>
            </a:r>
            <a:r>
              <a:rPr lang="en-US" dirty="0" err="1"/>
              <a:t>dañinas</a:t>
            </a:r>
            <a:r>
              <a:rPr lang="en-US" dirty="0"/>
              <a:t>¨ y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patronos</a:t>
            </a:r>
            <a:r>
              <a:rPr lang="en-US" dirty="0"/>
              <a:t> </a:t>
            </a:r>
            <a:r>
              <a:rPr lang="en-US" dirty="0" err="1"/>
              <a:t>están</a:t>
            </a:r>
            <a:r>
              <a:rPr lang="en-US" dirty="0"/>
              <a:t> </a:t>
            </a:r>
            <a:r>
              <a:rPr lang="en-US" dirty="0" err="1"/>
              <a:t>reacios</a:t>
            </a:r>
            <a:r>
              <a:rPr lang="en-US" dirty="0"/>
              <a:t> a </a:t>
            </a:r>
            <a:r>
              <a:rPr lang="en-US" dirty="0" err="1"/>
              <a:t>contratar</a:t>
            </a:r>
            <a:r>
              <a:rPr lang="en-US" dirty="0"/>
              <a:t> personal </a:t>
            </a:r>
            <a:r>
              <a:rPr lang="en-US" dirty="0" err="1"/>
              <a:t>debido</a:t>
            </a:r>
            <a:r>
              <a:rPr lang="en-US" dirty="0"/>
              <a:t> a un </a:t>
            </a:r>
            <a:r>
              <a:rPr lang="en-US" dirty="0" err="1"/>
              <a:t>salario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alto en </a:t>
            </a:r>
            <a:r>
              <a:rPr lang="en-US" dirty="0" err="1"/>
              <a:t>comparación</a:t>
            </a:r>
            <a:r>
              <a:rPr lang="en-US" dirty="0"/>
              <a:t> con el </a:t>
            </a:r>
            <a:r>
              <a:rPr lang="en-US" dirty="0" err="1"/>
              <a:t>nivel</a:t>
            </a:r>
            <a:r>
              <a:rPr lang="en-US" dirty="0"/>
              <a:t> de </a:t>
            </a:r>
            <a:r>
              <a:rPr lang="en-US" dirty="0" err="1"/>
              <a:t>destrezas</a:t>
            </a:r>
            <a:r>
              <a:rPr lang="en-US" dirty="0"/>
              <a:t> y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competidores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080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err="1"/>
              <a:t>Señala</a:t>
            </a:r>
            <a:r>
              <a:rPr lang="en-US" dirty="0"/>
              <a:t>, </a:t>
            </a:r>
            <a:r>
              <a:rPr lang="en-US" dirty="0" err="1"/>
              <a:t>también</a:t>
            </a:r>
            <a:r>
              <a:rPr lang="en-US" dirty="0"/>
              <a:t>, </a:t>
            </a:r>
            <a:r>
              <a:rPr lang="en-US" dirty="0" err="1"/>
              <a:t>que</a:t>
            </a:r>
            <a:r>
              <a:rPr lang="en-US" dirty="0"/>
              <a:t> la </a:t>
            </a:r>
            <a:r>
              <a:rPr lang="en-US" dirty="0" err="1"/>
              <a:t>mano</a:t>
            </a:r>
            <a:r>
              <a:rPr lang="en-US" dirty="0"/>
              <a:t> de </a:t>
            </a:r>
            <a:r>
              <a:rPr lang="en-US" dirty="0" err="1"/>
              <a:t>obra</a:t>
            </a:r>
            <a:r>
              <a:rPr lang="en-US" dirty="0"/>
              <a:t> en Puerto Rico ha </a:t>
            </a:r>
            <a:r>
              <a:rPr lang="en-US" dirty="0" err="1"/>
              <a:t>aumentado</a:t>
            </a:r>
            <a:r>
              <a:rPr lang="en-US" dirty="0"/>
              <a:t> </a:t>
            </a:r>
            <a:r>
              <a:rPr lang="en-US" dirty="0" err="1"/>
              <a:t>significativamente</a:t>
            </a:r>
            <a:r>
              <a:rPr lang="en-US" dirty="0"/>
              <a:t>, </a:t>
            </a:r>
            <a:r>
              <a:rPr lang="en-US" dirty="0" err="1"/>
              <a:t>identificando</a:t>
            </a:r>
            <a:r>
              <a:rPr lang="en-US" dirty="0"/>
              <a:t> en </a:t>
            </a:r>
            <a:r>
              <a:rPr lang="en-US" dirty="0" err="1"/>
              <a:t>ello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licencias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enfermedad</a:t>
            </a:r>
            <a:r>
              <a:rPr lang="en-US" dirty="0"/>
              <a:t> y </a:t>
            </a:r>
            <a:r>
              <a:rPr lang="en-US" dirty="0" err="1"/>
              <a:t>vacaciones</a:t>
            </a:r>
            <a:r>
              <a:rPr lang="en-US" dirty="0"/>
              <a:t>, </a:t>
            </a:r>
            <a:r>
              <a:rPr lang="en-US" dirty="0" err="1"/>
              <a:t>períodos</a:t>
            </a:r>
            <a:r>
              <a:rPr lang="en-US" dirty="0"/>
              <a:t> </a:t>
            </a:r>
            <a:r>
              <a:rPr lang="en-US" dirty="0" err="1"/>
              <a:t>probatorios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cortos</a:t>
            </a:r>
            <a:r>
              <a:rPr lang="en-US" dirty="0"/>
              <a:t>, </a:t>
            </a:r>
            <a:r>
              <a:rPr lang="en-US" dirty="0" err="1"/>
              <a:t>bonificaciones</a:t>
            </a:r>
            <a:r>
              <a:rPr lang="en-US" dirty="0"/>
              <a:t> de fin de </a:t>
            </a:r>
            <a:r>
              <a:rPr lang="en-US" dirty="0" err="1"/>
              <a:t>año</a:t>
            </a:r>
            <a:r>
              <a:rPr lang="en-US" dirty="0"/>
              <a:t>, </a:t>
            </a:r>
            <a:r>
              <a:rPr lang="en-US" dirty="0" err="1"/>
              <a:t>pagos</a:t>
            </a:r>
            <a:r>
              <a:rPr lang="en-US" dirty="0"/>
              <a:t> en </a:t>
            </a:r>
            <a:r>
              <a:rPr lang="en-US" dirty="0" err="1"/>
              <a:t>compensación</a:t>
            </a:r>
            <a:r>
              <a:rPr lang="en-US" dirty="0"/>
              <a:t> </a:t>
            </a:r>
            <a:r>
              <a:rPr lang="en-US" dirty="0" err="1"/>
              <a:t>extraordinaria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trabajos</a:t>
            </a:r>
            <a:r>
              <a:rPr lang="en-US" dirty="0"/>
              <a:t> en </a:t>
            </a:r>
            <a:r>
              <a:rPr lang="en-US" dirty="0" err="1"/>
              <a:t>exceso</a:t>
            </a:r>
            <a:r>
              <a:rPr lang="en-US" dirty="0"/>
              <a:t> de </a:t>
            </a:r>
            <a:r>
              <a:rPr lang="en-US" dirty="0" err="1"/>
              <a:t>ocho</a:t>
            </a:r>
            <a:r>
              <a:rPr lang="en-US" dirty="0"/>
              <a:t> </a:t>
            </a:r>
            <a:r>
              <a:rPr lang="en-US" dirty="0" err="1"/>
              <a:t>horas</a:t>
            </a:r>
            <a:r>
              <a:rPr lang="en-US" dirty="0"/>
              <a:t> </a:t>
            </a:r>
            <a:r>
              <a:rPr lang="en-US" dirty="0" err="1"/>
              <a:t>diarias</a:t>
            </a:r>
            <a:r>
              <a:rPr lang="en-US" dirty="0"/>
              <a:t> y </a:t>
            </a:r>
            <a:r>
              <a:rPr lang="en-US" dirty="0" err="1"/>
              <a:t>otros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El </a:t>
            </a:r>
            <a:r>
              <a:rPr lang="en-US" dirty="0" err="1"/>
              <a:t>Informe</a:t>
            </a:r>
            <a:r>
              <a:rPr lang="en-US" dirty="0"/>
              <a:t> </a:t>
            </a:r>
            <a:r>
              <a:rPr lang="en-US" dirty="0" err="1"/>
              <a:t>indica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el </a:t>
            </a:r>
            <a:r>
              <a:rPr lang="en-US" dirty="0" err="1"/>
              <a:t>sistema</a:t>
            </a:r>
            <a:r>
              <a:rPr lang="en-US" dirty="0"/>
              <a:t> de </a:t>
            </a:r>
            <a:r>
              <a:rPr lang="en-US" dirty="0" err="1"/>
              <a:t>bienestar</a:t>
            </a:r>
            <a:r>
              <a:rPr lang="en-US" dirty="0"/>
              <a:t> </a:t>
            </a:r>
            <a:r>
              <a:rPr lang="en-US" dirty="0" err="1"/>
              <a:t>público</a:t>
            </a:r>
            <a:r>
              <a:rPr lang="en-US" dirty="0"/>
              <a:t> (welfare) </a:t>
            </a:r>
            <a:r>
              <a:rPr lang="en-US" dirty="0" err="1"/>
              <a:t>resulta</a:t>
            </a:r>
            <a:r>
              <a:rPr lang="en-US" dirty="0"/>
              <a:t> en </a:t>
            </a:r>
            <a:r>
              <a:rPr lang="en-US" dirty="0" err="1"/>
              <a:t>que</a:t>
            </a:r>
            <a:r>
              <a:rPr lang="en-US" dirty="0"/>
              <a:t> el </a:t>
            </a:r>
            <a:r>
              <a:rPr lang="en-US" dirty="0" err="1"/>
              <a:t>empleo</a:t>
            </a:r>
            <a:r>
              <a:rPr lang="en-US" dirty="0"/>
              <a:t> no sea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opción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528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Los </a:t>
            </a:r>
            <a:r>
              <a:rPr lang="en-US" dirty="0" err="1"/>
              <a:t>costos</a:t>
            </a:r>
            <a:r>
              <a:rPr lang="en-US" dirty="0"/>
              <a:t> de </a:t>
            </a:r>
            <a:r>
              <a:rPr lang="en-US" dirty="0" err="1"/>
              <a:t>electricidad</a:t>
            </a:r>
            <a:r>
              <a:rPr lang="en-US" dirty="0"/>
              <a:t>, </a:t>
            </a:r>
            <a:r>
              <a:rPr lang="en-US" dirty="0" err="1"/>
              <a:t>indica</a:t>
            </a:r>
            <a:r>
              <a:rPr lang="en-US" dirty="0"/>
              <a:t>, son altos.</a:t>
            </a:r>
          </a:p>
          <a:p>
            <a:pPr algn="just"/>
            <a:r>
              <a:rPr lang="en-US" dirty="0"/>
              <a:t>Los </a:t>
            </a:r>
            <a:r>
              <a:rPr lang="en-US" dirty="0" err="1"/>
              <a:t>costos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</a:t>
            </a:r>
            <a:r>
              <a:rPr lang="en-US" dirty="0" err="1"/>
              <a:t>debido</a:t>
            </a:r>
            <a:r>
              <a:rPr lang="en-US" dirty="0"/>
              <a:t> a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Leyes</a:t>
            </a:r>
            <a:r>
              <a:rPr lang="en-US" dirty="0"/>
              <a:t> de </a:t>
            </a:r>
            <a:r>
              <a:rPr lang="en-US" dirty="0" err="1"/>
              <a:t>Cabotaje</a:t>
            </a:r>
            <a:r>
              <a:rPr lang="en-US" dirty="0"/>
              <a:t> (Ley Jones) y los </a:t>
            </a:r>
            <a:r>
              <a:rPr lang="en-US" dirty="0" err="1"/>
              <a:t>reglamentos</a:t>
            </a:r>
            <a:r>
              <a:rPr lang="en-US" dirty="0"/>
              <a:t> locales, </a:t>
            </a:r>
            <a:r>
              <a:rPr lang="en-US" dirty="0" err="1"/>
              <a:t>también</a:t>
            </a:r>
            <a:r>
              <a:rPr lang="en-US" dirty="0"/>
              <a:t> son </a:t>
            </a:r>
            <a:r>
              <a:rPr lang="en-US" dirty="0" err="1"/>
              <a:t>muy</a:t>
            </a:r>
            <a:r>
              <a:rPr lang="en-US" dirty="0"/>
              <a:t> altos.</a:t>
            </a:r>
          </a:p>
          <a:p>
            <a:pPr algn="just"/>
            <a:r>
              <a:rPr lang="en-US" dirty="0"/>
              <a:t>La </a:t>
            </a:r>
            <a:r>
              <a:rPr lang="en-US" dirty="0" err="1"/>
              <a:t>política</a:t>
            </a:r>
            <a:r>
              <a:rPr lang="en-US" dirty="0"/>
              <a:t> de </a:t>
            </a:r>
            <a:r>
              <a:rPr lang="en-US" dirty="0" err="1"/>
              <a:t>exenciones</a:t>
            </a:r>
            <a:r>
              <a:rPr lang="en-US" dirty="0"/>
              <a:t> del </a:t>
            </a:r>
            <a:r>
              <a:rPr lang="en-US" dirty="0" err="1"/>
              <a:t>Gobierno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ciertas</a:t>
            </a:r>
            <a:r>
              <a:rPr lang="en-US" dirty="0"/>
              <a:t> </a:t>
            </a:r>
            <a:r>
              <a:rPr lang="en-US" dirty="0" err="1"/>
              <a:t>industrias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en </a:t>
            </a:r>
            <a:r>
              <a:rPr lang="en-US" dirty="0" err="1"/>
              <a:t>detrimento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estrategia</a:t>
            </a:r>
            <a:r>
              <a:rPr lang="en-US" dirty="0"/>
              <a:t> de </a:t>
            </a:r>
            <a:r>
              <a:rPr lang="en-US" dirty="0" err="1"/>
              <a:t>crecimiento</a:t>
            </a:r>
            <a:r>
              <a:rPr lang="en-US" dirty="0"/>
              <a:t> a largo </a:t>
            </a:r>
            <a:r>
              <a:rPr lang="en-US" dirty="0" err="1"/>
              <a:t>plazo</a:t>
            </a:r>
            <a:r>
              <a:rPr lang="en-US" dirty="0"/>
              <a:t>, lo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afecta</a:t>
            </a:r>
            <a:r>
              <a:rPr lang="en-US" dirty="0"/>
              <a:t> los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pago</a:t>
            </a:r>
            <a:r>
              <a:rPr lang="en-US" dirty="0"/>
              <a:t> de </a:t>
            </a:r>
            <a:r>
              <a:rPr lang="en-US" dirty="0" err="1"/>
              <a:t>contribuciones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1992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Antecedentes</a:t>
            </a:r>
            <a:r>
              <a:rPr lang="en-US" dirty="0"/>
              <a:t> a la Junta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/>
              <a:t>Para 2014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 </a:t>
            </a:r>
            <a:r>
              <a:rPr lang="en-US" dirty="0" err="1"/>
              <a:t>alcanzó</a:t>
            </a:r>
            <a:r>
              <a:rPr lang="en-US" dirty="0"/>
              <a:t> el PIB.</a:t>
            </a:r>
          </a:p>
          <a:p>
            <a:pPr algn="just"/>
            <a:r>
              <a:rPr lang="en-US" dirty="0" err="1"/>
              <a:t>Señala</a:t>
            </a:r>
            <a:r>
              <a:rPr lang="en-US" dirty="0"/>
              <a:t> </a:t>
            </a:r>
            <a:r>
              <a:rPr lang="en-US" dirty="0" err="1"/>
              <a:t>falta</a:t>
            </a:r>
            <a:r>
              <a:rPr lang="en-US" dirty="0"/>
              <a:t> de control en los </a:t>
            </a:r>
            <a:r>
              <a:rPr lang="en-US" dirty="0" err="1"/>
              <a:t>gastos</a:t>
            </a:r>
            <a:r>
              <a:rPr lang="en-US" dirty="0"/>
              <a:t>.</a:t>
            </a:r>
          </a:p>
          <a:p>
            <a:pPr algn="just"/>
            <a:r>
              <a:rPr lang="en-US" dirty="0" err="1"/>
              <a:t>Numerosos</a:t>
            </a:r>
            <a:r>
              <a:rPr lang="en-US" dirty="0"/>
              <a:t> </a:t>
            </a:r>
            <a:r>
              <a:rPr lang="en-US" dirty="0" err="1"/>
              <a:t>créditos</a:t>
            </a:r>
            <a:r>
              <a:rPr lang="en-US" dirty="0"/>
              <a:t> </a:t>
            </a:r>
            <a:r>
              <a:rPr lang="en-US" dirty="0" err="1"/>
              <a:t>contributivos</a:t>
            </a:r>
            <a:r>
              <a:rPr lang="en-US" dirty="0"/>
              <a:t> </a:t>
            </a:r>
            <a:r>
              <a:rPr lang="en-US" dirty="0" err="1"/>
              <a:t>reducen</a:t>
            </a:r>
            <a:r>
              <a:rPr lang="en-US" dirty="0"/>
              <a:t> los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contribuciones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No hay </a:t>
            </a:r>
            <a:r>
              <a:rPr lang="en-US" dirty="0" err="1"/>
              <a:t>monitoreo</a:t>
            </a:r>
            <a:r>
              <a:rPr lang="en-US" dirty="0"/>
              <a:t> en </a:t>
            </a:r>
            <a:r>
              <a:rPr lang="en-US" dirty="0" err="1"/>
              <a:t>estadísticas</a:t>
            </a:r>
            <a:r>
              <a:rPr lang="en-US" dirty="0"/>
              <a:t> y </a:t>
            </a:r>
            <a:r>
              <a:rPr lang="en-US" dirty="0" err="1"/>
              <a:t>contabilidad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Para 2013-14 el </a:t>
            </a:r>
            <a:r>
              <a:rPr lang="en-US" dirty="0" err="1"/>
              <a:t>déficits</a:t>
            </a:r>
            <a:r>
              <a:rPr lang="en-US" dirty="0"/>
              <a:t> </a:t>
            </a:r>
            <a:r>
              <a:rPr lang="en-US" dirty="0" err="1"/>
              <a:t>promediaba</a:t>
            </a:r>
            <a:r>
              <a:rPr lang="en-US" dirty="0"/>
              <a:t> el 5% del PNB.</a:t>
            </a:r>
          </a:p>
        </p:txBody>
      </p:sp>
    </p:spTree>
    <p:extLst>
      <p:ext uri="{BB962C8B-B14F-4D97-AF65-F5344CB8AC3E}">
        <p14:creationId xmlns:p14="http://schemas.microsoft.com/office/powerpoint/2010/main" val="3149573766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11666</TotalTime>
  <Words>3019</Words>
  <Application>Microsoft Office PowerPoint</Application>
  <PresentationFormat>On-screen Show (4:3)</PresentationFormat>
  <Paragraphs>119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 Rounded MT Bold</vt:lpstr>
      <vt:lpstr>Calibri</vt:lpstr>
      <vt:lpstr>Sky</vt:lpstr>
      <vt:lpstr>La receta de la Junta de Control Fiscal</vt:lpstr>
      <vt:lpstr>Premisas para una discusión</vt:lpstr>
      <vt:lpstr>Premisas para una discusión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Antecedentes a la Junta</vt:lpstr>
      <vt:lpstr>Antecdentes a la Junta</vt:lpstr>
      <vt:lpstr>Antecedentes a la Junta</vt:lpstr>
      <vt:lpstr>Antecedentes a la Junta</vt:lpstr>
      <vt:lpstr>Antecedentes a la Junta</vt:lpstr>
      <vt:lpstr>Antecedentes a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La receta de la Junta</vt:lpstr>
      <vt:lpstr>Comentarios finales</vt:lpstr>
      <vt:lpstr>Comentarios finales</vt:lpstr>
      <vt:lpstr>Comentarios finales</vt:lpstr>
      <vt:lpstr>Comentarios finales</vt:lpstr>
      <vt:lpstr>Comentarios finales</vt:lpstr>
      <vt:lpstr>Comentarios finales</vt:lpstr>
      <vt:lpstr>Comentarios finales</vt:lpstr>
      <vt:lpstr>Comentarios finales</vt:lpstr>
    </vt:vector>
  </TitlesOfParts>
  <Company>Bufete Torres-Velaz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receta de la Junta de Junta de Control Fiscal</dc:title>
  <dc:creator>Alejandro Torres Rivera</dc:creator>
  <cp:lastModifiedBy>Luna</cp:lastModifiedBy>
  <cp:revision>29</cp:revision>
  <cp:lastPrinted>2016-12-22T17:17:12Z</cp:lastPrinted>
  <dcterms:created xsi:type="dcterms:W3CDTF">2016-12-22T14:11:03Z</dcterms:created>
  <dcterms:modified xsi:type="dcterms:W3CDTF">2016-12-30T21:24:08Z</dcterms:modified>
</cp:coreProperties>
</file>