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8" r:id="rId3"/>
    <p:sldId id="267" r:id="rId4"/>
    <p:sldId id="261" r:id="rId5"/>
    <p:sldId id="262" r:id="rId6"/>
    <p:sldId id="263" r:id="rId7"/>
    <p:sldId id="268" r:id="rId8"/>
    <p:sldId id="265" r:id="rId9"/>
    <p:sldId id="269" r:id="rId10"/>
    <p:sldId id="264" r:id="rId11"/>
    <p:sldId id="271" r:id="rId12"/>
    <p:sldId id="272" r:id="rId13"/>
    <p:sldId id="273" r:id="rId14"/>
    <p:sldId id="266" r:id="rId15"/>
    <p:sldId id="259" r:id="rId16"/>
  </p:sldIdLst>
  <p:sldSz cx="9144000" cy="6858000" type="screen4x3"/>
  <p:notesSz cx="6858000" cy="9144000"/>
  <p:defaultTextStyle>
    <a:defPPr>
      <a:defRPr lang="es-H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65B0"/>
    <a:srgbClr val="003F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238"/>
    <p:restoredTop sz="90774" autoAdjust="0"/>
  </p:normalViewPr>
  <p:slideViewPr>
    <p:cSldViewPr>
      <p:cViewPr varScale="1">
        <p:scale>
          <a:sx n="105" d="100"/>
          <a:sy n="105" d="100"/>
        </p:scale>
        <p:origin x="832" y="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DF69078-95CE-5547-807A-877A09F08671}" type="doc">
      <dgm:prSet loTypeId="urn:microsoft.com/office/officeart/2005/8/layout/hList1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98474916-604F-5A40-8C54-878F0DC4D931}">
      <dgm:prSet phldrT="[Texto]"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Enunciado del Problema </a:t>
          </a:r>
        </a:p>
      </dgm:t>
    </dgm:pt>
    <dgm:pt modelId="{3B1F0545-6DE1-5C4C-926E-A5011282BE81}" type="parTrans" cxnId="{5FDEA5BE-04C8-6841-B328-7561B67A4A18}">
      <dgm:prSet/>
      <dgm:spPr/>
      <dgm:t>
        <a:bodyPr/>
        <a:lstStyle/>
        <a:p>
          <a:endParaRPr lang="es-ES"/>
        </a:p>
      </dgm:t>
    </dgm:pt>
    <dgm:pt modelId="{007F3E6F-2495-A743-A517-6B394E7E738C}" type="sibTrans" cxnId="{5FDEA5BE-04C8-6841-B328-7561B67A4A18}">
      <dgm:prSet/>
      <dgm:spPr/>
      <dgm:t>
        <a:bodyPr/>
        <a:lstStyle/>
        <a:p>
          <a:endParaRPr lang="es-ES"/>
        </a:p>
      </dgm:t>
    </dgm:pt>
    <dgm:pt modelId="{DBF5626D-077C-7146-BDA6-DBB93CE275E1}">
      <dgm:prSet phldrT="[Texto]"/>
      <dgm:spPr/>
      <dgm:t>
        <a:bodyPr/>
        <a:lstStyle/>
        <a:p>
          <a:pPr algn="just"/>
          <a:r>
            <a:rPr lang="es-E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Situación de la UDELAS frente a la Pandemia por COVID-19.</a:t>
          </a:r>
        </a:p>
      </dgm:t>
    </dgm:pt>
    <dgm:pt modelId="{57D0A366-A087-9A44-9DA5-121DB8C7E818}" type="parTrans" cxnId="{4C31F71E-5721-B34C-8275-5B1DB7644EE0}">
      <dgm:prSet/>
      <dgm:spPr/>
      <dgm:t>
        <a:bodyPr/>
        <a:lstStyle/>
        <a:p>
          <a:endParaRPr lang="es-ES"/>
        </a:p>
      </dgm:t>
    </dgm:pt>
    <dgm:pt modelId="{49AC3D03-6D8E-B046-A4CD-C131D9A5EC4B}" type="sibTrans" cxnId="{4C31F71E-5721-B34C-8275-5B1DB7644EE0}">
      <dgm:prSet/>
      <dgm:spPr/>
      <dgm:t>
        <a:bodyPr/>
        <a:lstStyle/>
        <a:p>
          <a:endParaRPr lang="es-ES"/>
        </a:p>
      </dgm:t>
    </dgm:pt>
    <dgm:pt modelId="{06F0B730-DDE1-474B-8FBB-669F41BF6179}">
      <dgm:prSet phldrT="[Texto]"/>
      <dgm:spPr/>
      <dgm:t>
        <a:bodyPr/>
        <a:lstStyle/>
        <a:p>
          <a:pPr algn="l"/>
          <a:endParaRPr lang="es-ES" dirty="0"/>
        </a:p>
      </dgm:t>
    </dgm:pt>
    <dgm:pt modelId="{7CA4B268-E6E5-7647-8691-64E93A552C66}" type="parTrans" cxnId="{42F9C325-19A4-FB42-92E4-7D4B72D8D158}">
      <dgm:prSet/>
      <dgm:spPr/>
      <dgm:t>
        <a:bodyPr/>
        <a:lstStyle/>
        <a:p>
          <a:endParaRPr lang="es-ES"/>
        </a:p>
      </dgm:t>
    </dgm:pt>
    <dgm:pt modelId="{69C36389-CAA0-5840-AE67-5C0E64BFA724}" type="sibTrans" cxnId="{42F9C325-19A4-FB42-92E4-7D4B72D8D158}">
      <dgm:prSet/>
      <dgm:spPr/>
      <dgm:t>
        <a:bodyPr/>
        <a:lstStyle/>
        <a:p>
          <a:endParaRPr lang="es-ES"/>
        </a:p>
      </dgm:t>
    </dgm:pt>
    <dgm:pt modelId="{FC21A1ED-6E10-1249-8CA2-8346F5CAE2A2}">
      <dgm:prSet phldrT="[Texto]"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Análisis y Discusión del Problema</a:t>
          </a:r>
        </a:p>
      </dgm:t>
    </dgm:pt>
    <dgm:pt modelId="{78F190E5-2AC3-4C49-A8A5-956ACE6247FC}" type="parTrans" cxnId="{51CD74DD-0644-844D-92FC-1921E0267F08}">
      <dgm:prSet/>
      <dgm:spPr/>
      <dgm:t>
        <a:bodyPr/>
        <a:lstStyle/>
        <a:p>
          <a:endParaRPr lang="es-ES"/>
        </a:p>
      </dgm:t>
    </dgm:pt>
    <dgm:pt modelId="{9A2252E3-3070-7F46-A3F9-B8D15C14D9AD}" type="sibTrans" cxnId="{51CD74DD-0644-844D-92FC-1921E0267F08}">
      <dgm:prSet/>
      <dgm:spPr/>
      <dgm:t>
        <a:bodyPr/>
        <a:lstStyle/>
        <a:p>
          <a:endParaRPr lang="es-ES"/>
        </a:p>
      </dgm:t>
    </dgm:pt>
    <dgm:pt modelId="{0E09B7DE-84E3-E042-8094-F096B379A678}">
      <dgm:prSet phldrT="[Texto]"/>
      <dgm:spPr/>
      <dgm:t>
        <a:bodyPr/>
        <a:lstStyle/>
        <a:p>
          <a:pPr algn="just"/>
          <a:r>
            <a:rPr lang="es-E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Reinventarse </a:t>
          </a:r>
        </a:p>
      </dgm:t>
    </dgm:pt>
    <dgm:pt modelId="{277091A8-483F-0A45-B5C8-E9D2541F5BB5}" type="parTrans" cxnId="{28E284C5-FC2F-8B41-8F8F-75B96DF23E87}">
      <dgm:prSet/>
      <dgm:spPr/>
      <dgm:t>
        <a:bodyPr/>
        <a:lstStyle/>
        <a:p>
          <a:endParaRPr lang="es-ES"/>
        </a:p>
      </dgm:t>
    </dgm:pt>
    <dgm:pt modelId="{C2E1144E-3CD2-2147-8E7B-00317DE0CF98}" type="sibTrans" cxnId="{28E284C5-FC2F-8B41-8F8F-75B96DF23E87}">
      <dgm:prSet/>
      <dgm:spPr/>
      <dgm:t>
        <a:bodyPr/>
        <a:lstStyle/>
        <a:p>
          <a:endParaRPr lang="es-ES"/>
        </a:p>
      </dgm:t>
    </dgm:pt>
    <dgm:pt modelId="{83FCB150-3C43-DA4F-8540-8EAC06CDBA1F}">
      <dgm:prSet phldrT="[Texto]"/>
      <dgm:spPr/>
      <dgm:t>
        <a:bodyPr/>
        <a:lstStyle/>
        <a:p>
          <a:pPr algn="just"/>
          <a:r>
            <a:rPr lang="es-E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Innovar</a:t>
          </a:r>
        </a:p>
      </dgm:t>
    </dgm:pt>
    <dgm:pt modelId="{912DD451-470E-B54A-82DB-17778E2C1903}" type="parTrans" cxnId="{1CD2FCA5-9C83-5D4C-886B-17D7A5D6D4FA}">
      <dgm:prSet/>
      <dgm:spPr/>
      <dgm:t>
        <a:bodyPr/>
        <a:lstStyle/>
        <a:p>
          <a:endParaRPr lang="es-ES"/>
        </a:p>
      </dgm:t>
    </dgm:pt>
    <dgm:pt modelId="{1A51FCFD-AB7E-024B-B59C-6482D95F7B1D}" type="sibTrans" cxnId="{1CD2FCA5-9C83-5D4C-886B-17D7A5D6D4FA}">
      <dgm:prSet/>
      <dgm:spPr/>
      <dgm:t>
        <a:bodyPr/>
        <a:lstStyle/>
        <a:p>
          <a:endParaRPr lang="es-ES"/>
        </a:p>
      </dgm:t>
    </dgm:pt>
    <dgm:pt modelId="{3A6CCF54-7881-654B-B841-6E6A31CF04D1}">
      <dgm:prSet phldrT="[Texto]"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Soluciones y Propuesta </a:t>
          </a:r>
        </a:p>
      </dgm:t>
    </dgm:pt>
    <dgm:pt modelId="{00A6E609-26F3-7E4C-BC03-6A1906C520AB}" type="parTrans" cxnId="{5B40F07F-FCCE-5040-80F1-F31510B64785}">
      <dgm:prSet/>
      <dgm:spPr/>
      <dgm:t>
        <a:bodyPr/>
        <a:lstStyle/>
        <a:p>
          <a:endParaRPr lang="es-ES"/>
        </a:p>
      </dgm:t>
    </dgm:pt>
    <dgm:pt modelId="{2F53169C-8518-6F4C-BA6D-1433F6E47F3C}" type="sibTrans" cxnId="{5B40F07F-FCCE-5040-80F1-F31510B64785}">
      <dgm:prSet/>
      <dgm:spPr/>
      <dgm:t>
        <a:bodyPr/>
        <a:lstStyle/>
        <a:p>
          <a:endParaRPr lang="es-ES"/>
        </a:p>
      </dgm:t>
    </dgm:pt>
    <dgm:pt modelId="{4D92C4F2-6CCB-FB43-B073-E14081092264}">
      <dgm:prSet phldrT="[Texto]"/>
      <dgm:spPr/>
      <dgm:t>
        <a:bodyPr/>
        <a:lstStyle/>
        <a:p>
          <a:pPr algn="just"/>
          <a:r>
            <a:rPr lang="es-E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Plan Integrado de Internacionalización</a:t>
          </a:r>
        </a:p>
      </dgm:t>
    </dgm:pt>
    <dgm:pt modelId="{40279A03-3D6C-174D-9990-C6F699779B37}" type="parTrans" cxnId="{045C7F76-04A5-5740-A20C-9E8D4E7E1BFD}">
      <dgm:prSet/>
      <dgm:spPr/>
      <dgm:t>
        <a:bodyPr/>
        <a:lstStyle/>
        <a:p>
          <a:endParaRPr lang="es-ES"/>
        </a:p>
      </dgm:t>
    </dgm:pt>
    <dgm:pt modelId="{6A4D649F-1ED5-4C4E-9042-0DF20F13EC8A}" type="sibTrans" cxnId="{045C7F76-04A5-5740-A20C-9E8D4E7E1BFD}">
      <dgm:prSet/>
      <dgm:spPr/>
      <dgm:t>
        <a:bodyPr/>
        <a:lstStyle/>
        <a:p>
          <a:endParaRPr lang="es-ES"/>
        </a:p>
      </dgm:t>
    </dgm:pt>
    <dgm:pt modelId="{BFB8B52B-B56C-204F-AC4B-891CD558E082}">
      <dgm:prSet phldrT="[Texto]"/>
      <dgm:spPr/>
      <dgm:t>
        <a:bodyPr/>
        <a:lstStyle/>
        <a:p>
          <a:pPr algn="just"/>
          <a:r>
            <a:rPr lang="es-E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Promover Ambientes Estimulantes</a:t>
          </a:r>
        </a:p>
      </dgm:t>
    </dgm:pt>
    <dgm:pt modelId="{668BA1BE-0B92-C940-8A10-5869F0E9574C}" type="parTrans" cxnId="{56EB467C-41ED-0745-9946-D6892E5454C5}">
      <dgm:prSet/>
      <dgm:spPr/>
      <dgm:t>
        <a:bodyPr/>
        <a:lstStyle/>
        <a:p>
          <a:endParaRPr lang="es-ES"/>
        </a:p>
      </dgm:t>
    </dgm:pt>
    <dgm:pt modelId="{09BC87E4-7E23-1546-9FD9-669DD16C77C0}" type="sibTrans" cxnId="{56EB467C-41ED-0745-9946-D6892E5454C5}">
      <dgm:prSet/>
      <dgm:spPr/>
      <dgm:t>
        <a:bodyPr/>
        <a:lstStyle/>
        <a:p>
          <a:endParaRPr lang="es-ES"/>
        </a:p>
      </dgm:t>
    </dgm:pt>
    <dgm:pt modelId="{4EF93FA5-A57D-421F-B19D-C070AB2F537D}">
      <dgm:prSet phldrT="[Texto]"/>
      <dgm:spPr/>
      <dgm:t>
        <a:bodyPr/>
        <a:lstStyle/>
        <a:p>
          <a:pPr algn="just"/>
          <a:r>
            <a:rPr lang="es-ES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Plan Estratégico institucional</a:t>
          </a:r>
        </a:p>
      </dgm:t>
    </dgm:pt>
    <dgm:pt modelId="{72030C71-17F3-4F0A-B2F6-F76E4E6C2FFA}" type="parTrans" cxnId="{11B02D0C-C14F-431F-9438-C75F00BE82F0}">
      <dgm:prSet/>
      <dgm:spPr/>
      <dgm:t>
        <a:bodyPr/>
        <a:lstStyle/>
        <a:p>
          <a:endParaRPr lang="es-ES"/>
        </a:p>
      </dgm:t>
    </dgm:pt>
    <dgm:pt modelId="{83FFD5D0-416A-46A4-AA9A-B701F9599D6F}" type="sibTrans" cxnId="{11B02D0C-C14F-431F-9438-C75F00BE82F0}">
      <dgm:prSet/>
      <dgm:spPr/>
      <dgm:t>
        <a:bodyPr/>
        <a:lstStyle/>
        <a:p>
          <a:endParaRPr lang="es-ES"/>
        </a:p>
      </dgm:t>
    </dgm:pt>
    <dgm:pt modelId="{8BB7627A-CD5A-F341-9543-B71E02BA61E7}" type="pres">
      <dgm:prSet presAssocID="{9DF69078-95CE-5547-807A-877A09F08671}" presName="Name0" presStyleCnt="0">
        <dgm:presLayoutVars>
          <dgm:dir/>
          <dgm:animLvl val="lvl"/>
          <dgm:resizeHandles val="exact"/>
        </dgm:presLayoutVars>
      </dgm:prSet>
      <dgm:spPr/>
    </dgm:pt>
    <dgm:pt modelId="{B8155015-C2CB-EB44-A7D7-DC234139CA7E}" type="pres">
      <dgm:prSet presAssocID="{98474916-604F-5A40-8C54-878F0DC4D931}" presName="composite" presStyleCnt="0"/>
      <dgm:spPr/>
    </dgm:pt>
    <dgm:pt modelId="{30719785-8F07-8640-A022-2593D576A6EA}" type="pres">
      <dgm:prSet presAssocID="{98474916-604F-5A40-8C54-878F0DC4D931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23BEEAB7-74A6-9349-B68F-E06B710AB0D7}" type="pres">
      <dgm:prSet presAssocID="{98474916-604F-5A40-8C54-878F0DC4D931}" presName="desTx" presStyleLbl="alignAccFollowNode1" presStyleIdx="0" presStyleCnt="3">
        <dgm:presLayoutVars>
          <dgm:bulletEnabled val="1"/>
        </dgm:presLayoutVars>
      </dgm:prSet>
      <dgm:spPr/>
    </dgm:pt>
    <dgm:pt modelId="{61139681-B84B-2443-9BC2-0FD67901B2D5}" type="pres">
      <dgm:prSet presAssocID="{007F3E6F-2495-A743-A517-6B394E7E738C}" presName="space" presStyleCnt="0"/>
      <dgm:spPr/>
    </dgm:pt>
    <dgm:pt modelId="{B4433A6A-13CE-2546-9B68-82C76F22C82F}" type="pres">
      <dgm:prSet presAssocID="{FC21A1ED-6E10-1249-8CA2-8346F5CAE2A2}" presName="composite" presStyleCnt="0"/>
      <dgm:spPr/>
    </dgm:pt>
    <dgm:pt modelId="{C8134F8C-8B8D-5144-9E7B-099E221FC8DC}" type="pres">
      <dgm:prSet presAssocID="{FC21A1ED-6E10-1249-8CA2-8346F5CAE2A2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A5EDC97C-E729-1041-927C-5686FD18F81A}" type="pres">
      <dgm:prSet presAssocID="{FC21A1ED-6E10-1249-8CA2-8346F5CAE2A2}" presName="desTx" presStyleLbl="alignAccFollowNode1" presStyleIdx="1" presStyleCnt="3">
        <dgm:presLayoutVars>
          <dgm:bulletEnabled val="1"/>
        </dgm:presLayoutVars>
      </dgm:prSet>
      <dgm:spPr/>
    </dgm:pt>
    <dgm:pt modelId="{201D0214-F173-9240-B1E7-076CD0ABC604}" type="pres">
      <dgm:prSet presAssocID="{9A2252E3-3070-7F46-A3F9-B8D15C14D9AD}" presName="space" presStyleCnt="0"/>
      <dgm:spPr/>
    </dgm:pt>
    <dgm:pt modelId="{0A933035-4048-8C42-A99A-7D692FCE1C46}" type="pres">
      <dgm:prSet presAssocID="{3A6CCF54-7881-654B-B841-6E6A31CF04D1}" presName="composite" presStyleCnt="0"/>
      <dgm:spPr/>
    </dgm:pt>
    <dgm:pt modelId="{3353EA33-22B2-2043-B354-6E46E7F12AF5}" type="pres">
      <dgm:prSet presAssocID="{3A6CCF54-7881-654B-B841-6E6A31CF04D1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F7D548B1-B6C0-9A47-9FB7-966B7137FF40}" type="pres">
      <dgm:prSet presAssocID="{3A6CCF54-7881-654B-B841-6E6A31CF04D1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11B02D0C-C14F-431F-9438-C75F00BE82F0}" srcId="{3A6CCF54-7881-654B-B841-6E6A31CF04D1}" destId="{4EF93FA5-A57D-421F-B19D-C070AB2F537D}" srcOrd="1" destOrd="0" parTransId="{72030C71-17F3-4F0A-B2F6-F76E4E6C2FFA}" sibTransId="{83FFD5D0-416A-46A4-AA9A-B701F9599D6F}"/>
    <dgm:cxn modelId="{4C31F71E-5721-B34C-8275-5B1DB7644EE0}" srcId="{98474916-604F-5A40-8C54-878F0DC4D931}" destId="{DBF5626D-077C-7146-BDA6-DBB93CE275E1}" srcOrd="0" destOrd="0" parTransId="{57D0A366-A087-9A44-9DA5-121DB8C7E818}" sibTransId="{49AC3D03-6D8E-B046-A4CD-C131D9A5EC4B}"/>
    <dgm:cxn modelId="{4CA9B623-54B8-9848-9EA4-E6044517E273}" type="presOf" srcId="{4D92C4F2-6CCB-FB43-B073-E14081092264}" destId="{F7D548B1-B6C0-9A47-9FB7-966B7137FF40}" srcOrd="0" destOrd="0" presId="urn:microsoft.com/office/officeart/2005/8/layout/hList1"/>
    <dgm:cxn modelId="{ECED1A25-DDCF-FD48-9E20-1D486207200F}" type="presOf" srcId="{98474916-604F-5A40-8C54-878F0DC4D931}" destId="{30719785-8F07-8640-A022-2593D576A6EA}" srcOrd="0" destOrd="0" presId="urn:microsoft.com/office/officeart/2005/8/layout/hList1"/>
    <dgm:cxn modelId="{42F9C325-19A4-FB42-92E4-7D4B72D8D158}" srcId="{98474916-604F-5A40-8C54-878F0DC4D931}" destId="{06F0B730-DDE1-474B-8FBB-669F41BF6179}" srcOrd="1" destOrd="0" parTransId="{7CA4B268-E6E5-7647-8691-64E93A552C66}" sibTransId="{69C36389-CAA0-5840-AE67-5C0E64BFA724}"/>
    <dgm:cxn modelId="{8D8A9F2C-1ADB-A343-BB73-68B90369D5DE}" type="presOf" srcId="{BFB8B52B-B56C-204F-AC4B-891CD558E082}" destId="{A5EDC97C-E729-1041-927C-5686FD18F81A}" srcOrd="0" destOrd="2" presId="urn:microsoft.com/office/officeart/2005/8/layout/hList1"/>
    <dgm:cxn modelId="{98B94F33-1057-994B-97F8-D6C57799B375}" type="presOf" srcId="{9DF69078-95CE-5547-807A-877A09F08671}" destId="{8BB7627A-CD5A-F341-9543-B71E02BA61E7}" srcOrd="0" destOrd="0" presId="urn:microsoft.com/office/officeart/2005/8/layout/hList1"/>
    <dgm:cxn modelId="{F2EDE963-7068-C84B-BF8E-AD79A1DD9D15}" type="presOf" srcId="{DBF5626D-077C-7146-BDA6-DBB93CE275E1}" destId="{23BEEAB7-74A6-9349-B68F-E06B710AB0D7}" srcOrd="0" destOrd="0" presId="urn:microsoft.com/office/officeart/2005/8/layout/hList1"/>
    <dgm:cxn modelId="{FCD76867-39EE-6647-A037-EC550454731D}" type="presOf" srcId="{83FCB150-3C43-DA4F-8540-8EAC06CDBA1F}" destId="{A5EDC97C-E729-1041-927C-5686FD18F81A}" srcOrd="0" destOrd="1" presId="urn:microsoft.com/office/officeart/2005/8/layout/hList1"/>
    <dgm:cxn modelId="{3FE2C874-4B4A-8F49-8F0A-6D153C807C4D}" type="presOf" srcId="{06F0B730-DDE1-474B-8FBB-669F41BF6179}" destId="{23BEEAB7-74A6-9349-B68F-E06B710AB0D7}" srcOrd="0" destOrd="1" presId="urn:microsoft.com/office/officeart/2005/8/layout/hList1"/>
    <dgm:cxn modelId="{045C7F76-04A5-5740-A20C-9E8D4E7E1BFD}" srcId="{3A6CCF54-7881-654B-B841-6E6A31CF04D1}" destId="{4D92C4F2-6CCB-FB43-B073-E14081092264}" srcOrd="0" destOrd="0" parTransId="{40279A03-3D6C-174D-9990-C6F699779B37}" sibTransId="{6A4D649F-1ED5-4C4E-9042-0DF20F13EC8A}"/>
    <dgm:cxn modelId="{EFCDBA7B-CC0F-A746-BEE8-3C244257B7F0}" type="presOf" srcId="{3A6CCF54-7881-654B-B841-6E6A31CF04D1}" destId="{3353EA33-22B2-2043-B354-6E46E7F12AF5}" srcOrd="0" destOrd="0" presId="urn:microsoft.com/office/officeart/2005/8/layout/hList1"/>
    <dgm:cxn modelId="{56EB467C-41ED-0745-9946-D6892E5454C5}" srcId="{FC21A1ED-6E10-1249-8CA2-8346F5CAE2A2}" destId="{BFB8B52B-B56C-204F-AC4B-891CD558E082}" srcOrd="2" destOrd="0" parTransId="{668BA1BE-0B92-C940-8A10-5869F0E9574C}" sibTransId="{09BC87E4-7E23-1546-9FD9-669DD16C77C0}"/>
    <dgm:cxn modelId="{5B40F07F-FCCE-5040-80F1-F31510B64785}" srcId="{9DF69078-95CE-5547-807A-877A09F08671}" destId="{3A6CCF54-7881-654B-B841-6E6A31CF04D1}" srcOrd="2" destOrd="0" parTransId="{00A6E609-26F3-7E4C-BC03-6A1906C520AB}" sibTransId="{2F53169C-8518-6F4C-BA6D-1433F6E47F3C}"/>
    <dgm:cxn modelId="{1CD2FCA5-9C83-5D4C-886B-17D7A5D6D4FA}" srcId="{FC21A1ED-6E10-1249-8CA2-8346F5CAE2A2}" destId="{83FCB150-3C43-DA4F-8540-8EAC06CDBA1F}" srcOrd="1" destOrd="0" parTransId="{912DD451-470E-B54A-82DB-17778E2C1903}" sibTransId="{1A51FCFD-AB7E-024B-B59C-6482D95F7B1D}"/>
    <dgm:cxn modelId="{5FDEA5BE-04C8-6841-B328-7561B67A4A18}" srcId="{9DF69078-95CE-5547-807A-877A09F08671}" destId="{98474916-604F-5A40-8C54-878F0DC4D931}" srcOrd="0" destOrd="0" parTransId="{3B1F0545-6DE1-5C4C-926E-A5011282BE81}" sibTransId="{007F3E6F-2495-A743-A517-6B394E7E738C}"/>
    <dgm:cxn modelId="{28E284C5-FC2F-8B41-8F8F-75B96DF23E87}" srcId="{FC21A1ED-6E10-1249-8CA2-8346F5CAE2A2}" destId="{0E09B7DE-84E3-E042-8094-F096B379A678}" srcOrd="0" destOrd="0" parTransId="{277091A8-483F-0A45-B5C8-E9D2541F5BB5}" sibTransId="{C2E1144E-3CD2-2147-8E7B-00317DE0CF98}"/>
    <dgm:cxn modelId="{D94F72C9-F18A-EE48-9444-9212463EBD7D}" type="presOf" srcId="{FC21A1ED-6E10-1249-8CA2-8346F5CAE2A2}" destId="{C8134F8C-8B8D-5144-9E7B-099E221FC8DC}" srcOrd="0" destOrd="0" presId="urn:microsoft.com/office/officeart/2005/8/layout/hList1"/>
    <dgm:cxn modelId="{F66D3BD7-94FA-42ED-8CAB-4654752691A2}" type="presOf" srcId="{4EF93FA5-A57D-421F-B19D-C070AB2F537D}" destId="{F7D548B1-B6C0-9A47-9FB7-966B7137FF40}" srcOrd="0" destOrd="1" presId="urn:microsoft.com/office/officeart/2005/8/layout/hList1"/>
    <dgm:cxn modelId="{51CD74DD-0644-844D-92FC-1921E0267F08}" srcId="{9DF69078-95CE-5547-807A-877A09F08671}" destId="{FC21A1ED-6E10-1249-8CA2-8346F5CAE2A2}" srcOrd="1" destOrd="0" parTransId="{78F190E5-2AC3-4C49-A8A5-956ACE6247FC}" sibTransId="{9A2252E3-3070-7F46-A3F9-B8D15C14D9AD}"/>
    <dgm:cxn modelId="{111F81EB-6D58-4242-B795-4743D77E7189}" type="presOf" srcId="{0E09B7DE-84E3-E042-8094-F096B379A678}" destId="{A5EDC97C-E729-1041-927C-5686FD18F81A}" srcOrd="0" destOrd="0" presId="urn:microsoft.com/office/officeart/2005/8/layout/hList1"/>
    <dgm:cxn modelId="{DAC4AF65-57CB-6E44-A65C-32176B856FC5}" type="presParOf" srcId="{8BB7627A-CD5A-F341-9543-B71E02BA61E7}" destId="{B8155015-C2CB-EB44-A7D7-DC234139CA7E}" srcOrd="0" destOrd="0" presId="urn:microsoft.com/office/officeart/2005/8/layout/hList1"/>
    <dgm:cxn modelId="{9BEAEE04-C3B9-634B-88FB-AD66C2ED0A6E}" type="presParOf" srcId="{B8155015-C2CB-EB44-A7D7-DC234139CA7E}" destId="{30719785-8F07-8640-A022-2593D576A6EA}" srcOrd="0" destOrd="0" presId="urn:microsoft.com/office/officeart/2005/8/layout/hList1"/>
    <dgm:cxn modelId="{6BB82B14-C6AF-BD4C-883A-F09A8D464995}" type="presParOf" srcId="{B8155015-C2CB-EB44-A7D7-DC234139CA7E}" destId="{23BEEAB7-74A6-9349-B68F-E06B710AB0D7}" srcOrd="1" destOrd="0" presId="urn:microsoft.com/office/officeart/2005/8/layout/hList1"/>
    <dgm:cxn modelId="{0A822618-6B1C-E04B-978E-621E549617A0}" type="presParOf" srcId="{8BB7627A-CD5A-F341-9543-B71E02BA61E7}" destId="{61139681-B84B-2443-9BC2-0FD67901B2D5}" srcOrd="1" destOrd="0" presId="urn:microsoft.com/office/officeart/2005/8/layout/hList1"/>
    <dgm:cxn modelId="{A4D4895F-E568-924B-8FCA-FE638F6DC44B}" type="presParOf" srcId="{8BB7627A-CD5A-F341-9543-B71E02BA61E7}" destId="{B4433A6A-13CE-2546-9B68-82C76F22C82F}" srcOrd="2" destOrd="0" presId="urn:microsoft.com/office/officeart/2005/8/layout/hList1"/>
    <dgm:cxn modelId="{C92313A2-0F84-CC48-8C66-6A8E33902951}" type="presParOf" srcId="{B4433A6A-13CE-2546-9B68-82C76F22C82F}" destId="{C8134F8C-8B8D-5144-9E7B-099E221FC8DC}" srcOrd="0" destOrd="0" presId="urn:microsoft.com/office/officeart/2005/8/layout/hList1"/>
    <dgm:cxn modelId="{6CE3FA9E-5729-374F-A489-A99D28DD8DC8}" type="presParOf" srcId="{B4433A6A-13CE-2546-9B68-82C76F22C82F}" destId="{A5EDC97C-E729-1041-927C-5686FD18F81A}" srcOrd="1" destOrd="0" presId="urn:microsoft.com/office/officeart/2005/8/layout/hList1"/>
    <dgm:cxn modelId="{B8841002-FEFD-0B46-BF01-5EC30DC39959}" type="presParOf" srcId="{8BB7627A-CD5A-F341-9543-B71E02BA61E7}" destId="{201D0214-F173-9240-B1E7-076CD0ABC604}" srcOrd="3" destOrd="0" presId="urn:microsoft.com/office/officeart/2005/8/layout/hList1"/>
    <dgm:cxn modelId="{BEC90B0C-B31F-404B-A2B4-267B90D690AE}" type="presParOf" srcId="{8BB7627A-CD5A-F341-9543-B71E02BA61E7}" destId="{0A933035-4048-8C42-A99A-7D692FCE1C46}" srcOrd="4" destOrd="0" presId="urn:microsoft.com/office/officeart/2005/8/layout/hList1"/>
    <dgm:cxn modelId="{BC38B058-7FFC-F241-914D-D8A2B6D90220}" type="presParOf" srcId="{0A933035-4048-8C42-A99A-7D692FCE1C46}" destId="{3353EA33-22B2-2043-B354-6E46E7F12AF5}" srcOrd="0" destOrd="0" presId="urn:microsoft.com/office/officeart/2005/8/layout/hList1"/>
    <dgm:cxn modelId="{7BB897BD-967D-0446-80B1-C72C7DB484D5}" type="presParOf" srcId="{0A933035-4048-8C42-A99A-7D692FCE1C46}" destId="{F7D548B1-B6C0-9A47-9FB7-966B7137FF40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A11E16-8029-AB4B-95AF-9DF9A756EF5E}" type="doc">
      <dgm:prSet loTypeId="urn:microsoft.com/office/officeart/2005/8/layout/vList6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07100DFD-8B02-EE41-8FDB-3420FBCC1A80}">
      <dgm:prSet phldrT="[Texto]"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Proyecto INNOVA-UDELAS 2021</a:t>
          </a:r>
        </a:p>
      </dgm:t>
    </dgm:pt>
    <dgm:pt modelId="{52E800C3-00B3-8448-9369-58F33A3D8CA0}" type="parTrans" cxnId="{6B31635E-F7A5-3042-9ADF-E5CC3F9D7D56}">
      <dgm:prSet/>
      <dgm:spPr/>
      <dgm:t>
        <a:bodyPr/>
        <a:lstStyle/>
        <a:p>
          <a:endParaRPr lang="es-ES"/>
        </a:p>
      </dgm:t>
    </dgm:pt>
    <dgm:pt modelId="{78BECAFC-DF84-3F41-9537-60D4F2B0F60D}" type="sibTrans" cxnId="{6B31635E-F7A5-3042-9ADF-E5CC3F9D7D56}">
      <dgm:prSet/>
      <dgm:spPr/>
      <dgm:t>
        <a:bodyPr/>
        <a:lstStyle/>
        <a:p>
          <a:endParaRPr lang="es-ES"/>
        </a:p>
      </dgm:t>
    </dgm:pt>
    <dgm:pt modelId="{90526900-A9ED-BC49-A7C1-1526FC514332}">
      <dgm:prSet phldrT="[Texto]" custT="1"/>
      <dgm:spPr/>
      <dgm:t>
        <a:bodyPr/>
        <a:lstStyle/>
        <a:p>
          <a:pPr algn="just"/>
          <a:r>
            <a:rPr lang="es-PA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Es una propuesta de preparación para estudiantes y docentes en las competencias del emprendimiento, favoreciendo espacios de intercambio de ideas innovadoras para resolver problemas sociales basada en los ODS.</a:t>
          </a:r>
          <a:endParaRPr lang="es-ES" sz="18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8C68EDDC-66D2-5F4A-BBE1-734C65C454DF}" type="parTrans" cxnId="{A22559EE-047C-3C45-9337-70B86286B8A8}">
      <dgm:prSet/>
      <dgm:spPr/>
      <dgm:t>
        <a:bodyPr/>
        <a:lstStyle/>
        <a:p>
          <a:endParaRPr lang="es-ES"/>
        </a:p>
      </dgm:t>
    </dgm:pt>
    <dgm:pt modelId="{DE6B3FF9-9837-4C49-944A-F3D6C13E6C4C}" type="sibTrans" cxnId="{A22559EE-047C-3C45-9337-70B86286B8A8}">
      <dgm:prSet/>
      <dgm:spPr/>
      <dgm:t>
        <a:bodyPr/>
        <a:lstStyle/>
        <a:p>
          <a:endParaRPr lang="es-ES"/>
        </a:p>
      </dgm:t>
    </dgm:pt>
    <dgm:pt modelId="{BB359605-14E4-9646-98EE-E5DBAE1BEE80}">
      <dgm:prSet phldrT="[Texto]"/>
      <dgm:spPr/>
      <dgm:t>
        <a:bodyPr/>
        <a:lstStyle/>
        <a:p>
          <a:r>
            <a:rPr lang="es-E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Reto InnovaWorld </a:t>
          </a:r>
        </a:p>
      </dgm:t>
    </dgm:pt>
    <dgm:pt modelId="{268BF868-A54C-214F-87B0-8BAEFE9E0291}" type="parTrans" cxnId="{07D6E0C9-0F36-4245-A6A8-CFA24BA5DBA7}">
      <dgm:prSet/>
      <dgm:spPr/>
      <dgm:t>
        <a:bodyPr/>
        <a:lstStyle/>
        <a:p>
          <a:endParaRPr lang="es-ES"/>
        </a:p>
      </dgm:t>
    </dgm:pt>
    <dgm:pt modelId="{1E6C705E-355C-3241-870F-4C07D5FF2DD6}" type="sibTrans" cxnId="{07D6E0C9-0F36-4245-A6A8-CFA24BA5DBA7}">
      <dgm:prSet/>
      <dgm:spPr/>
      <dgm:t>
        <a:bodyPr/>
        <a:lstStyle/>
        <a:p>
          <a:endParaRPr lang="es-ES"/>
        </a:p>
      </dgm:t>
    </dgm:pt>
    <dgm:pt modelId="{4BC59958-6432-2640-936E-BC0556F87BF2}">
      <dgm:prSet phldrT="[Texto]" custT="1"/>
      <dgm:spPr/>
      <dgm:t>
        <a:bodyPr/>
        <a:lstStyle/>
        <a:p>
          <a:pPr algn="just"/>
          <a:r>
            <a:rPr lang="es-PA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Es una estrategia internacional innovadora y de alto impacto de cooperación internacional, emprendida desde 2017, por el Instituto Tecnológico Metropolitano - ITM (Colombia) y la Universidad Veracruzana - UV (México). </a:t>
          </a:r>
          <a:endParaRPr lang="es-ES" sz="18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116052C9-4F4A-4649-BB6B-57D2C746EA29}" type="parTrans" cxnId="{AC974BD7-105D-4449-936D-2B2CF96B93CA}">
      <dgm:prSet/>
      <dgm:spPr/>
      <dgm:t>
        <a:bodyPr/>
        <a:lstStyle/>
        <a:p>
          <a:endParaRPr lang="es-ES"/>
        </a:p>
      </dgm:t>
    </dgm:pt>
    <dgm:pt modelId="{DE06347D-F5DE-0645-BC9C-964A3ED5C4AB}" type="sibTrans" cxnId="{AC974BD7-105D-4449-936D-2B2CF96B93CA}">
      <dgm:prSet/>
      <dgm:spPr/>
      <dgm:t>
        <a:bodyPr/>
        <a:lstStyle/>
        <a:p>
          <a:endParaRPr lang="es-ES"/>
        </a:p>
      </dgm:t>
    </dgm:pt>
    <dgm:pt modelId="{5DF7A416-2D93-0C4B-860D-021EB2E8196E}" type="pres">
      <dgm:prSet presAssocID="{B0A11E16-8029-AB4B-95AF-9DF9A756EF5E}" presName="Name0" presStyleCnt="0">
        <dgm:presLayoutVars>
          <dgm:dir/>
          <dgm:animLvl val="lvl"/>
          <dgm:resizeHandles/>
        </dgm:presLayoutVars>
      </dgm:prSet>
      <dgm:spPr/>
    </dgm:pt>
    <dgm:pt modelId="{BB6D3AC6-0C19-164B-AB08-DDDDA36C418E}" type="pres">
      <dgm:prSet presAssocID="{07100DFD-8B02-EE41-8FDB-3420FBCC1A80}" presName="linNode" presStyleCnt="0"/>
      <dgm:spPr/>
    </dgm:pt>
    <dgm:pt modelId="{A31FBFC3-8C65-5048-ADF5-E5A2B7872F67}" type="pres">
      <dgm:prSet presAssocID="{07100DFD-8B02-EE41-8FDB-3420FBCC1A80}" presName="parentShp" presStyleLbl="node1" presStyleIdx="0" presStyleCnt="2" custScaleX="58122" custScaleY="41000" custLinFactNeighborX="-15762" custLinFactNeighborY="790">
        <dgm:presLayoutVars>
          <dgm:bulletEnabled val="1"/>
        </dgm:presLayoutVars>
      </dgm:prSet>
      <dgm:spPr/>
    </dgm:pt>
    <dgm:pt modelId="{D581BF21-7F4F-4E45-BB06-31614464CBC2}" type="pres">
      <dgm:prSet presAssocID="{07100DFD-8B02-EE41-8FDB-3420FBCC1A80}" presName="childShp" presStyleLbl="bgAccFollowNode1" presStyleIdx="0" presStyleCnt="2" custScaleX="147210" custScaleY="31282" custLinFactNeighborX="6818" custLinFactNeighborY="5000">
        <dgm:presLayoutVars>
          <dgm:bulletEnabled val="1"/>
        </dgm:presLayoutVars>
      </dgm:prSet>
      <dgm:spPr/>
    </dgm:pt>
    <dgm:pt modelId="{5C6D2AB1-7905-5749-9800-2B825AC5A96A}" type="pres">
      <dgm:prSet presAssocID="{78BECAFC-DF84-3F41-9537-60D4F2B0F60D}" presName="spacing" presStyleCnt="0"/>
      <dgm:spPr/>
    </dgm:pt>
    <dgm:pt modelId="{7BC56F2A-16C1-4449-9FEA-C532AD293C5C}" type="pres">
      <dgm:prSet presAssocID="{BB359605-14E4-9646-98EE-E5DBAE1BEE80}" presName="linNode" presStyleCnt="0"/>
      <dgm:spPr/>
    </dgm:pt>
    <dgm:pt modelId="{B357E4A5-A650-8842-BC78-A2E917671338}" type="pres">
      <dgm:prSet presAssocID="{BB359605-14E4-9646-98EE-E5DBAE1BEE80}" presName="parentShp" presStyleLbl="node1" presStyleIdx="1" presStyleCnt="2" custScaleX="61831" custScaleY="42299">
        <dgm:presLayoutVars>
          <dgm:bulletEnabled val="1"/>
        </dgm:presLayoutVars>
      </dgm:prSet>
      <dgm:spPr/>
    </dgm:pt>
    <dgm:pt modelId="{E48D1070-D795-0E44-B876-C47C6C9B9DC2}" type="pres">
      <dgm:prSet presAssocID="{BB359605-14E4-9646-98EE-E5DBAE1BEE80}" presName="childShp" presStyleLbl="bgAccFollowNode1" presStyleIdx="1" presStyleCnt="2" custScaleX="166667" custScaleY="29154">
        <dgm:presLayoutVars>
          <dgm:bulletEnabled val="1"/>
        </dgm:presLayoutVars>
      </dgm:prSet>
      <dgm:spPr/>
    </dgm:pt>
  </dgm:ptLst>
  <dgm:cxnLst>
    <dgm:cxn modelId="{9AFBD03B-3CBB-E147-BD85-E69439BFC478}" type="presOf" srcId="{07100DFD-8B02-EE41-8FDB-3420FBCC1A80}" destId="{A31FBFC3-8C65-5048-ADF5-E5A2B7872F67}" srcOrd="0" destOrd="0" presId="urn:microsoft.com/office/officeart/2005/8/layout/vList6"/>
    <dgm:cxn modelId="{67F4C445-B119-4A42-A96B-22CD2A18337B}" type="presOf" srcId="{4BC59958-6432-2640-936E-BC0556F87BF2}" destId="{E48D1070-D795-0E44-B876-C47C6C9B9DC2}" srcOrd="0" destOrd="0" presId="urn:microsoft.com/office/officeart/2005/8/layout/vList6"/>
    <dgm:cxn modelId="{6B31635E-F7A5-3042-9ADF-E5CC3F9D7D56}" srcId="{B0A11E16-8029-AB4B-95AF-9DF9A756EF5E}" destId="{07100DFD-8B02-EE41-8FDB-3420FBCC1A80}" srcOrd="0" destOrd="0" parTransId="{52E800C3-00B3-8448-9369-58F33A3D8CA0}" sibTransId="{78BECAFC-DF84-3F41-9537-60D4F2B0F60D}"/>
    <dgm:cxn modelId="{F1E53D79-84F1-7448-BDEB-F3F931753FD7}" type="presOf" srcId="{90526900-A9ED-BC49-A7C1-1526FC514332}" destId="{D581BF21-7F4F-4E45-BB06-31614464CBC2}" srcOrd="0" destOrd="0" presId="urn:microsoft.com/office/officeart/2005/8/layout/vList6"/>
    <dgm:cxn modelId="{1237ECB5-A83F-934E-800E-6AAE6E2321FD}" type="presOf" srcId="{BB359605-14E4-9646-98EE-E5DBAE1BEE80}" destId="{B357E4A5-A650-8842-BC78-A2E917671338}" srcOrd="0" destOrd="0" presId="urn:microsoft.com/office/officeart/2005/8/layout/vList6"/>
    <dgm:cxn modelId="{07D6E0C9-0F36-4245-A6A8-CFA24BA5DBA7}" srcId="{B0A11E16-8029-AB4B-95AF-9DF9A756EF5E}" destId="{BB359605-14E4-9646-98EE-E5DBAE1BEE80}" srcOrd="1" destOrd="0" parTransId="{268BF868-A54C-214F-87B0-8BAEFE9E0291}" sibTransId="{1E6C705E-355C-3241-870F-4C07D5FF2DD6}"/>
    <dgm:cxn modelId="{41E307CB-8148-7344-AF9B-D3E14C8CA01B}" type="presOf" srcId="{B0A11E16-8029-AB4B-95AF-9DF9A756EF5E}" destId="{5DF7A416-2D93-0C4B-860D-021EB2E8196E}" srcOrd="0" destOrd="0" presId="urn:microsoft.com/office/officeart/2005/8/layout/vList6"/>
    <dgm:cxn modelId="{AC974BD7-105D-4449-936D-2B2CF96B93CA}" srcId="{BB359605-14E4-9646-98EE-E5DBAE1BEE80}" destId="{4BC59958-6432-2640-936E-BC0556F87BF2}" srcOrd="0" destOrd="0" parTransId="{116052C9-4F4A-4649-BB6B-57D2C746EA29}" sibTransId="{DE06347D-F5DE-0645-BC9C-964A3ED5C4AB}"/>
    <dgm:cxn modelId="{A22559EE-047C-3C45-9337-70B86286B8A8}" srcId="{07100DFD-8B02-EE41-8FDB-3420FBCC1A80}" destId="{90526900-A9ED-BC49-A7C1-1526FC514332}" srcOrd="0" destOrd="0" parTransId="{8C68EDDC-66D2-5F4A-BBE1-734C65C454DF}" sibTransId="{DE6B3FF9-9837-4C49-944A-F3D6C13E6C4C}"/>
    <dgm:cxn modelId="{DAA5415D-F138-404F-9F7F-EA34673BEB2A}" type="presParOf" srcId="{5DF7A416-2D93-0C4B-860D-021EB2E8196E}" destId="{BB6D3AC6-0C19-164B-AB08-DDDDA36C418E}" srcOrd="0" destOrd="0" presId="urn:microsoft.com/office/officeart/2005/8/layout/vList6"/>
    <dgm:cxn modelId="{9ACBA8A2-780E-914E-AEAB-ED93F41C6817}" type="presParOf" srcId="{BB6D3AC6-0C19-164B-AB08-DDDDA36C418E}" destId="{A31FBFC3-8C65-5048-ADF5-E5A2B7872F67}" srcOrd="0" destOrd="0" presId="urn:microsoft.com/office/officeart/2005/8/layout/vList6"/>
    <dgm:cxn modelId="{A3C414AD-E7BF-B147-B810-098112EEE51F}" type="presParOf" srcId="{BB6D3AC6-0C19-164B-AB08-DDDDA36C418E}" destId="{D581BF21-7F4F-4E45-BB06-31614464CBC2}" srcOrd="1" destOrd="0" presId="urn:microsoft.com/office/officeart/2005/8/layout/vList6"/>
    <dgm:cxn modelId="{3AB06444-DCFD-B64D-ADEF-6C17FD3A9180}" type="presParOf" srcId="{5DF7A416-2D93-0C4B-860D-021EB2E8196E}" destId="{5C6D2AB1-7905-5749-9800-2B825AC5A96A}" srcOrd="1" destOrd="0" presId="urn:microsoft.com/office/officeart/2005/8/layout/vList6"/>
    <dgm:cxn modelId="{473B16E6-878A-E844-ABF3-D1531DDDD5B6}" type="presParOf" srcId="{5DF7A416-2D93-0C4B-860D-021EB2E8196E}" destId="{7BC56F2A-16C1-4449-9FEA-C532AD293C5C}" srcOrd="2" destOrd="0" presId="urn:microsoft.com/office/officeart/2005/8/layout/vList6"/>
    <dgm:cxn modelId="{75B2EBED-5790-FF47-9C61-B24529A2B5F3}" type="presParOf" srcId="{7BC56F2A-16C1-4449-9FEA-C532AD293C5C}" destId="{B357E4A5-A650-8842-BC78-A2E917671338}" srcOrd="0" destOrd="0" presId="urn:microsoft.com/office/officeart/2005/8/layout/vList6"/>
    <dgm:cxn modelId="{79981155-52C7-6C4C-B158-D10906C0EBE3}" type="presParOf" srcId="{7BC56F2A-16C1-4449-9FEA-C532AD293C5C}" destId="{E48D1070-D795-0E44-B876-C47C6C9B9DC2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719785-8F07-8640-A022-2593D576A6EA}">
      <dsp:nvSpPr>
        <dsp:cNvPr id="0" name=""/>
        <dsp:cNvSpPr/>
      </dsp:nvSpPr>
      <dsp:spPr>
        <a:xfrm>
          <a:off x="2497" y="918924"/>
          <a:ext cx="2435333" cy="6465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Enunciado del Problema </a:t>
          </a:r>
        </a:p>
      </dsp:txBody>
      <dsp:txXfrm>
        <a:off x="2497" y="918924"/>
        <a:ext cx="2435333" cy="646574"/>
      </dsp:txXfrm>
    </dsp:sp>
    <dsp:sp modelId="{23BEEAB7-74A6-9349-B68F-E06B710AB0D7}">
      <dsp:nvSpPr>
        <dsp:cNvPr id="0" name=""/>
        <dsp:cNvSpPr/>
      </dsp:nvSpPr>
      <dsp:spPr>
        <a:xfrm>
          <a:off x="2497" y="1565499"/>
          <a:ext cx="2435333" cy="15795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Situación de la UDELAS frente a la Pandemia por COVID-19.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800" kern="1200" dirty="0"/>
        </a:p>
      </dsp:txBody>
      <dsp:txXfrm>
        <a:off x="2497" y="1565499"/>
        <a:ext cx="2435333" cy="1579575"/>
      </dsp:txXfrm>
    </dsp:sp>
    <dsp:sp modelId="{C8134F8C-8B8D-5144-9E7B-099E221FC8DC}">
      <dsp:nvSpPr>
        <dsp:cNvPr id="0" name=""/>
        <dsp:cNvSpPr/>
      </dsp:nvSpPr>
      <dsp:spPr>
        <a:xfrm>
          <a:off x="2778777" y="918924"/>
          <a:ext cx="2435333" cy="6465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Análisis y Discusión del Problema</a:t>
          </a:r>
        </a:p>
      </dsp:txBody>
      <dsp:txXfrm>
        <a:off x="2778777" y="918924"/>
        <a:ext cx="2435333" cy="646574"/>
      </dsp:txXfrm>
    </dsp:sp>
    <dsp:sp modelId="{A5EDC97C-E729-1041-927C-5686FD18F81A}">
      <dsp:nvSpPr>
        <dsp:cNvPr id="0" name=""/>
        <dsp:cNvSpPr/>
      </dsp:nvSpPr>
      <dsp:spPr>
        <a:xfrm>
          <a:off x="2778777" y="1565499"/>
          <a:ext cx="2435333" cy="15795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Reinventarse 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Innovar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Promover Ambientes Estimulantes</a:t>
          </a:r>
        </a:p>
      </dsp:txBody>
      <dsp:txXfrm>
        <a:off x="2778777" y="1565499"/>
        <a:ext cx="2435333" cy="1579575"/>
      </dsp:txXfrm>
    </dsp:sp>
    <dsp:sp modelId="{3353EA33-22B2-2043-B354-6E46E7F12AF5}">
      <dsp:nvSpPr>
        <dsp:cNvPr id="0" name=""/>
        <dsp:cNvSpPr/>
      </dsp:nvSpPr>
      <dsp:spPr>
        <a:xfrm>
          <a:off x="5555057" y="918924"/>
          <a:ext cx="2435333" cy="6465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Soluciones y Propuesta </a:t>
          </a:r>
        </a:p>
      </dsp:txBody>
      <dsp:txXfrm>
        <a:off x="5555057" y="918924"/>
        <a:ext cx="2435333" cy="646574"/>
      </dsp:txXfrm>
    </dsp:sp>
    <dsp:sp modelId="{F7D548B1-B6C0-9A47-9FB7-966B7137FF40}">
      <dsp:nvSpPr>
        <dsp:cNvPr id="0" name=""/>
        <dsp:cNvSpPr/>
      </dsp:nvSpPr>
      <dsp:spPr>
        <a:xfrm>
          <a:off x="5555057" y="1565499"/>
          <a:ext cx="2435333" cy="157957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Plan Integrado de Internacionalización</a:t>
          </a:r>
        </a:p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Plan Estratégico institucional</a:t>
          </a:r>
        </a:p>
      </dsp:txBody>
      <dsp:txXfrm>
        <a:off x="5555057" y="1565499"/>
        <a:ext cx="2435333" cy="157957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81BF21-7F4F-4E45-BB06-31614464CBC2}">
      <dsp:nvSpPr>
        <dsp:cNvPr id="0" name=""/>
        <dsp:cNvSpPr/>
      </dsp:nvSpPr>
      <dsp:spPr>
        <a:xfrm>
          <a:off x="1715939" y="691046"/>
          <a:ext cx="6492972" cy="1630465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PA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Es una propuesta de preparación para estudiantes y docentes en las competencias del emprendimiento, favoreciendo espacios de intercambio de ideas innovadoras para resolver problemas sociales basada en los ODS.</a:t>
          </a:r>
          <a:endParaRPr lang="es-ES" sz="18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715939" y="894854"/>
        <a:ext cx="5881548" cy="1222849"/>
      </dsp:txXfrm>
    </dsp:sp>
    <dsp:sp modelId="{A31FBFC3-8C65-5048-ADF5-E5A2B7872F67}">
      <dsp:nvSpPr>
        <dsp:cNvPr id="0" name=""/>
        <dsp:cNvSpPr/>
      </dsp:nvSpPr>
      <dsp:spPr>
        <a:xfrm>
          <a:off x="0" y="218356"/>
          <a:ext cx="1709052" cy="21369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Proyecto INNOVA-UDELAS 2021</a:t>
          </a:r>
        </a:p>
      </dsp:txBody>
      <dsp:txXfrm>
        <a:off x="83429" y="301785"/>
        <a:ext cx="1542194" cy="1970123"/>
      </dsp:txXfrm>
    </dsp:sp>
    <dsp:sp modelId="{E48D1070-D795-0E44-B876-C47C6C9B9DC2}">
      <dsp:nvSpPr>
        <dsp:cNvPr id="0" name=""/>
        <dsp:cNvSpPr/>
      </dsp:nvSpPr>
      <dsp:spPr>
        <a:xfrm>
          <a:off x="1630575" y="3177946"/>
          <a:ext cx="6573555" cy="151955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just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PA" sz="1800" kern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Es una estrategia internacional innovadora y de alto impacto de cooperación internacional, emprendida desde 2017, por el Instituto Tecnológico Metropolitano - ITM (Colombia) y la Universidad Veracruzana - UV (México). </a:t>
          </a:r>
          <a:endParaRPr lang="es-ES" sz="1800" kern="1200" dirty="0"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630575" y="3367890"/>
        <a:ext cx="6003724" cy="1139662"/>
      </dsp:txXfrm>
    </dsp:sp>
    <dsp:sp modelId="{B357E4A5-A650-8842-BC78-A2E917671338}">
      <dsp:nvSpPr>
        <dsp:cNvPr id="0" name=""/>
        <dsp:cNvSpPr/>
      </dsp:nvSpPr>
      <dsp:spPr>
        <a:xfrm>
          <a:off x="4780" y="2835377"/>
          <a:ext cx="1625794" cy="220468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90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Reto InnovaWorld </a:t>
          </a:r>
        </a:p>
      </dsp:txBody>
      <dsp:txXfrm>
        <a:off x="84145" y="2914742"/>
        <a:ext cx="1467064" cy="20459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A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74D815-2DD2-46FC-915E-A813A1F09223}" type="datetimeFigureOut">
              <a:rPr lang="es-PA" smtClean="0"/>
              <a:t>06/14/21</a:t>
            </a:fld>
            <a:endParaRPr lang="es-PA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A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A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A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E6ECBD-E1AE-43D6-B620-77CF7F653505}" type="slidenum">
              <a:rPr lang="es-PA" smtClean="0"/>
              <a:t>‹Nº›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39940265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s-ES" sz="1800" dirty="0"/>
              <a:t>Se propone desde nuestra Extensión regional en la provincia de Coclé activar un plan dinámico e integrador con actividades demarcadas en base a objetivos que puedan favorecer las acciones desde la internacionalización y que permitan a estudiantes, docentes y administrativos interaccionar con otras universidades y articular las actividades académicas, investigativas, extensionistas que generen esos espacios de aprendizajes significativos y constructivos que desplieguen nuevas oportunidades para toda la comunidad educativa. </a:t>
            </a:r>
          </a:p>
          <a:p>
            <a:endParaRPr lang="es-PA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E6ECBD-E1AE-43D6-B620-77CF7F653505}" type="slidenum">
              <a:rPr lang="es-PA" smtClean="0"/>
              <a:t>2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2078073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E6ECBD-E1AE-43D6-B620-77CF7F653505}" type="slidenum">
              <a:rPr lang="es-PA" smtClean="0"/>
              <a:t>6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1712760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A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E6ECBD-E1AE-43D6-B620-77CF7F653505}" type="slidenum">
              <a:rPr lang="es-PA" smtClean="0"/>
              <a:t>8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37337650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A" dirty="0"/>
              <a:t>Yo haría un análisis de las carreras que tiene la Extensión y la cantidad de docentes  y estudiantes que participaron en eventos de internacionalización 2020; además de presentar la cantidad de carrera en la Extensión vs la cantidad de eventos internacionales que se realizaron en el 2020; asimismo presentaría el resultado de la DICT en donde aparece la Extensión Coclé con un 60% de las actividades de internacionalización de todas las actividades realizadas en las Extensiones en el año 2020.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E6ECBD-E1AE-43D6-B620-77CF7F653505}" type="slidenum">
              <a:rPr lang="es-PA" smtClean="0"/>
              <a:t>10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3063820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A" dirty="0"/>
              <a:t>Hay mucho texto, no veo reflejado su esfuerzo del proyecto internacional con la Universidad Marta Abreu de Cuba.</a:t>
            </a:r>
          </a:p>
          <a:p>
            <a:endParaRPr lang="es-PA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E6ECBD-E1AE-43D6-B620-77CF7F653505}" type="slidenum">
              <a:rPr lang="es-PA" smtClean="0"/>
              <a:t>14</a:t>
            </a:fld>
            <a:endParaRPr lang="es-PA"/>
          </a:p>
        </p:txBody>
      </p:sp>
    </p:spTree>
    <p:extLst>
      <p:ext uri="{BB962C8B-B14F-4D97-AF65-F5344CB8AC3E}">
        <p14:creationId xmlns:p14="http://schemas.microsoft.com/office/powerpoint/2010/main" val="410269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1EAA82AA-2605-0C42-B40C-9CB83141C9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1" b="1471"/>
          <a:stretch/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2" name="1 Título"/>
          <p:cNvSpPr>
            <a:spLocks noGrp="1"/>
          </p:cNvSpPr>
          <p:nvPr>
            <p:ph type="ctrTitle" hasCustomPrompt="1"/>
          </p:nvPr>
        </p:nvSpPr>
        <p:spPr>
          <a:xfrm>
            <a:off x="5940152" y="260648"/>
            <a:ext cx="3096344" cy="288032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s-ES" dirty="0"/>
              <a:t>Título Principal</a:t>
            </a:r>
            <a:br>
              <a:rPr lang="es-ES" dirty="0"/>
            </a:br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 descr="Imagen que contiene Aplicación&#10;&#10;Descripción generada automáticamente">
            <a:extLst>
              <a:ext uri="{FF2B5EF4-FFF2-40B4-BE49-F238E27FC236}">
                <a16:creationId xmlns:a16="http://schemas.microsoft.com/office/drawing/2014/main" id="{FB11FA2A-A00E-914F-A2B4-C6B63C87F69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" y="0"/>
            <a:ext cx="9136554" cy="6858000"/>
          </a:xfrm>
          <a:prstGeom prst="rect">
            <a:avLst/>
          </a:prstGeom>
        </p:spPr>
      </p:pic>
      <p:sp>
        <p:nvSpPr>
          <p:cNvPr id="5" name="1 Título"/>
          <p:cNvSpPr>
            <a:spLocks noGrp="1"/>
          </p:cNvSpPr>
          <p:nvPr>
            <p:ph type="title" hasCustomPrompt="1"/>
          </p:nvPr>
        </p:nvSpPr>
        <p:spPr>
          <a:xfrm>
            <a:off x="2411760" y="371994"/>
            <a:ext cx="6336704" cy="104078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solidFill>
                  <a:srgbClr val="0A65B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7" name="2 Marcador de contenido">
            <a:extLst>
              <a:ext uri="{FF2B5EF4-FFF2-40B4-BE49-F238E27FC236}">
                <a16:creationId xmlns:a16="http://schemas.microsoft.com/office/drawing/2014/main" id="{42A8C380-3416-924F-9D72-884CE09A503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2411760" y="1628506"/>
            <a:ext cx="6275040" cy="434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0A65B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dirty="0"/>
              <a:t>Contenido</a:t>
            </a:r>
          </a:p>
        </p:txBody>
      </p:sp>
      <p:sp>
        <p:nvSpPr>
          <p:cNvPr id="11" name="Marcador de posición de imagen 10">
            <a:extLst>
              <a:ext uri="{FF2B5EF4-FFF2-40B4-BE49-F238E27FC236}">
                <a16:creationId xmlns:a16="http://schemas.microsoft.com/office/drawing/2014/main" id="{284D6171-6C0A-E54E-A840-B59CC1C82F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36674" y="1844675"/>
            <a:ext cx="1800225" cy="1368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endParaRPr lang="es-HN" dirty="0"/>
          </a:p>
        </p:txBody>
      </p:sp>
      <p:sp>
        <p:nvSpPr>
          <p:cNvPr id="13" name="Marcador de posición de imagen 12">
            <a:extLst>
              <a:ext uri="{FF2B5EF4-FFF2-40B4-BE49-F238E27FC236}">
                <a16:creationId xmlns:a16="http://schemas.microsoft.com/office/drawing/2014/main" id="{A1C773C7-0C5C-4946-9E15-C410A8B0580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6674" y="3500438"/>
            <a:ext cx="1800225" cy="12969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100"/>
            </a:lvl1pPr>
          </a:lstStyle>
          <a:p>
            <a:endParaRPr lang="es-HN" dirty="0"/>
          </a:p>
        </p:txBody>
      </p:sp>
    </p:spTree>
    <p:extLst>
      <p:ext uri="{BB962C8B-B14F-4D97-AF65-F5344CB8AC3E}">
        <p14:creationId xmlns:p14="http://schemas.microsoft.com/office/powerpoint/2010/main" val="2912361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i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Aplicación&#10;&#10;Descripción generada automáticamente">
            <a:extLst>
              <a:ext uri="{FF2B5EF4-FFF2-40B4-BE49-F238E27FC236}">
                <a16:creationId xmlns:a16="http://schemas.microsoft.com/office/drawing/2014/main" id="{6AF92C94-A664-DB4A-B93B-4977B056E0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" y="0"/>
            <a:ext cx="9136554" cy="6858000"/>
          </a:xfrm>
          <a:prstGeom prst="rect">
            <a:avLst/>
          </a:prstGeom>
        </p:spPr>
      </p:pic>
      <p:sp>
        <p:nvSpPr>
          <p:cNvPr id="5" name="1 Título"/>
          <p:cNvSpPr>
            <a:spLocks noGrp="1"/>
          </p:cNvSpPr>
          <p:nvPr>
            <p:ph type="title" hasCustomPrompt="1"/>
          </p:nvPr>
        </p:nvSpPr>
        <p:spPr>
          <a:xfrm>
            <a:off x="2339752" y="371994"/>
            <a:ext cx="6408712" cy="1040782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800" b="1">
                <a:solidFill>
                  <a:srgbClr val="0A65B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</a:t>
            </a:r>
          </a:p>
        </p:txBody>
      </p:sp>
      <p:sp>
        <p:nvSpPr>
          <p:cNvPr id="7" name="2 Marcador de contenido">
            <a:extLst>
              <a:ext uri="{FF2B5EF4-FFF2-40B4-BE49-F238E27FC236}">
                <a16:creationId xmlns:a16="http://schemas.microsoft.com/office/drawing/2014/main" id="{42A8C380-3416-924F-9D72-884CE09A5033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11560" y="1628506"/>
            <a:ext cx="7920880" cy="43401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0A65B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s-ES" dirty="0"/>
              <a:t>Contenido</a:t>
            </a:r>
          </a:p>
        </p:txBody>
      </p:sp>
    </p:spTree>
    <p:extLst>
      <p:ext uri="{BB962C8B-B14F-4D97-AF65-F5344CB8AC3E}">
        <p14:creationId xmlns:p14="http://schemas.microsoft.com/office/powerpoint/2010/main" val="4262816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i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Sitio web&#10;&#10;Descripción generada automáticamente">
            <a:extLst>
              <a:ext uri="{FF2B5EF4-FFF2-40B4-BE49-F238E27FC236}">
                <a16:creationId xmlns:a16="http://schemas.microsoft.com/office/drawing/2014/main" id="{808AC746-306A-6242-9E7D-5AEBF3BAC9B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27"/>
          <a:stretch/>
        </p:blipFill>
        <p:spPr>
          <a:xfrm>
            <a:off x="0" y="-1"/>
            <a:ext cx="919005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384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7" r:id="rId3"/>
    <p:sldLayoutId id="2147483653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H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Geovanny.sanchez@udelas.ac.pa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F252D80-6564-6C45-BF0D-FF2FFD4F4D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96136" y="260648"/>
            <a:ext cx="3347864" cy="2880320"/>
          </a:xfrm>
        </p:spPr>
        <p:txBody>
          <a:bodyPr/>
          <a:lstStyle/>
          <a:p>
            <a:r>
              <a:rPr lang="es-H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“Internacionalización en casa”</a:t>
            </a:r>
          </a:p>
        </p:txBody>
      </p:sp>
      <p:pic>
        <p:nvPicPr>
          <p:cNvPr id="2050" name="Picture 2" descr="Bandera de Panamá - Wikipedia, la enciclopedia libre">
            <a:extLst>
              <a:ext uri="{FF2B5EF4-FFF2-40B4-BE49-F238E27FC236}">
                <a16:creationId xmlns:a16="http://schemas.microsoft.com/office/drawing/2014/main" id="{E2432BD6-2411-384A-BE47-20AEDFC59B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805264"/>
            <a:ext cx="1270000" cy="84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99691FBF-3F7B-2242-B992-B070B318969A}"/>
              </a:ext>
            </a:extLst>
          </p:cNvPr>
          <p:cNvSpPr txBox="1"/>
          <p:nvPr/>
        </p:nvSpPr>
        <p:spPr>
          <a:xfrm>
            <a:off x="1665536" y="5858207"/>
            <a:ext cx="42290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A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Geovanny Itzel Sánchez Ortega</a:t>
            </a:r>
          </a:p>
          <a:p>
            <a:r>
              <a:rPr lang="es-PA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UDELAS </a:t>
            </a:r>
          </a:p>
        </p:txBody>
      </p:sp>
      <p:pic>
        <p:nvPicPr>
          <p:cNvPr id="5" name="Imagen 4" descr="Logotipo&#10;&#10;Descripción generada automáticamente">
            <a:extLst>
              <a:ext uri="{FF2B5EF4-FFF2-40B4-BE49-F238E27FC236}">
                <a16:creationId xmlns:a16="http://schemas.microsoft.com/office/drawing/2014/main" id="{1F65C92C-F3CD-4B43-850B-8E324A699B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5" y="1268760"/>
            <a:ext cx="3347865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9307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Gráfico, Gráfico circular&#10;&#10;Descripción generada automáticamente">
            <a:extLst>
              <a:ext uri="{FF2B5EF4-FFF2-40B4-BE49-F238E27FC236}">
                <a16:creationId xmlns:a16="http://schemas.microsoft.com/office/drawing/2014/main" id="{79CFC991-0154-094D-8B9F-D572BD6D3A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628800"/>
            <a:ext cx="7272808" cy="4363685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43D46B63-003D-E949-937C-301569A9C898}"/>
              </a:ext>
            </a:extLst>
          </p:cNvPr>
          <p:cNvSpPr txBox="1"/>
          <p:nvPr/>
        </p:nvSpPr>
        <p:spPr>
          <a:xfrm>
            <a:off x="2118008" y="852219"/>
            <a:ext cx="7020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A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Actividades realizadas a nivel Nacional en la UDELAS 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EC0DA0B-C3BB-0144-9FA3-78620D4F39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95989" y="9944"/>
            <a:ext cx="1328885" cy="87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503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Gráfico, Gráfico circular&#10;&#10;Descripción generada automáticamente">
            <a:extLst>
              <a:ext uri="{FF2B5EF4-FFF2-40B4-BE49-F238E27FC236}">
                <a16:creationId xmlns:a16="http://schemas.microsoft.com/office/drawing/2014/main" id="{7ECD160B-6051-FD41-B74F-CC9779F57D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567644"/>
            <a:ext cx="7333154" cy="4381636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A98F8154-4493-BB4C-A2F8-F933BF06AEA2}"/>
              </a:ext>
            </a:extLst>
          </p:cNvPr>
          <p:cNvSpPr txBox="1"/>
          <p:nvPr/>
        </p:nvSpPr>
        <p:spPr>
          <a:xfrm>
            <a:off x="2051613" y="906472"/>
            <a:ext cx="70202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A" sz="20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Actividades realizadas a nivel Nacional en la UDELAS. 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B08454B-D6A1-E346-A512-3722C94AFC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352" y="37321"/>
            <a:ext cx="1328885" cy="87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3614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78AE34C3-BD89-BE41-8788-2E2C450DC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484784"/>
            <a:ext cx="6816872" cy="4814416"/>
          </a:xfrm>
          <a:prstGeom prst="rect">
            <a:avLst/>
          </a:prstGeom>
        </p:spPr>
      </p:pic>
      <p:sp>
        <p:nvSpPr>
          <p:cNvPr id="11" name="CuadroTexto 10">
            <a:extLst>
              <a:ext uri="{FF2B5EF4-FFF2-40B4-BE49-F238E27FC236}">
                <a16:creationId xmlns:a16="http://schemas.microsoft.com/office/drawing/2014/main" id="{B8443F5F-FC39-9846-A040-773314022F88}"/>
              </a:ext>
            </a:extLst>
          </p:cNvPr>
          <p:cNvSpPr txBox="1"/>
          <p:nvPr/>
        </p:nvSpPr>
        <p:spPr>
          <a:xfrm>
            <a:off x="1987200" y="692696"/>
            <a:ext cx="58077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A" sz="2000" b="1" dirty="0"/>
              <a:t>Reconocimiento a la Extensión Universitaria en Coclé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A35BBF09-A710-2948-BEEA-F0D61F7803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8344" y="208071"/>
            <a:ext cx="1328885" cy="87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7332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contenido 2">
            <a:extLst>
              <a:ext uri="{FF2B5EF4-FFF2-40B4-BE49-F238E27FC236}">
                <a16:creationId xmlns:a16="http://schemas.microsoft.com/office/drawing/2014/main" id="{61EA75AF-8AC9-8249-96BC-E02428824738}"/>
              </a:ext>
            </a:extLst>
          </p:cNvPr>
          <p:cNvSpPr txBox="1">
            <a:spLocks/>
          </p:cNvSpPr>
          <p:nvPr/>
        </p:nvSpPr>
        <p:spPr>
          <a:xfrm>
            <a:off x="485800" y="1846500"/>
            <a:ext cx="8172400" cy="3921102"/>
          </a:xfrm>
          <a:prstGeom prst="rect">
            <a:avLst/>
          </a:prstGeom>
        </p:spPr>
        <p:txBody>
          <a:bodyPr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1200"/>
              </a:spcBef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Plan Estratégico de la UDELAS 2019 – 2023:</a:t>
            </a:r>
          </a:p>
          <a:p>
            <a:pPr algn="just">
              <a:spcBef>
                <a:spcPts val="1200"/>
              </a:spcBef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Cuarto Plan para la Integración Regional de la Educación Superior de Centroamérica y República Dominicana (PIRESC IV) - </a:t>
            </a:r>
            <a:r>
              <a:rPr lang="es-ES" i="1" dirty="0">
                <a:solidFill>
                  <a:schemeClr val="accent1">
                    <a:lumMod val="75000"/>
                  </a:schemeClr>
                </a:solidFill>
              </a:rPr>
              <a:t>Programa: Regionalización e Internacionalización de la  Educación Superior;</a:t>
            </a:r>
          </a:p>
          <a:p>
            <a:pPr algn="just">
              <a:spcBef>
                <a:spcPts val="1200"/>
              </a:spcBef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Política Regional de Internacionalización (PRIESCA), </a:t>
            </a:r>
            <a:r>
              <a:rPr lang="es-ES" dirty="0">
                <a:solidFill>
                  <a:schemeClr val="accent1">
                    <a:lumMod val="75000"/>
                  </a:schemeClr>
                </a:solidFill>
              </a:rPr>
              <a:t>documento preparado por el SIESCA – CSUCA, aprobado en Belice el 4 de febrero de 2019;</a:t>
            </a:r>
          </a:p>
          <a:p>
            <a:pPr algn="just">
              <a:spcBef>
                <a:spcPts val="1200"/>
              </a:spcBef>
            </a:pPr>
            <a:r>
              <a:rPr lang="es-ES" b="1" dirty="0">
                <a:solidFill>
                  <a:schemeClr val="accent1">
                    <a:lumMod val="75000"/>
                  </a:schemeClr>
                </a:solidFill>
              </a:rPr>
              <a:t>Resumen del documento sobre los retos para potenciar la internacionalización en el CSUCA;</a:t>
            </a:r>
          </a:p>
        </p:txBody>
      </p:sp>
      <p:sp>
        <p:nvSpPr>
          <p:cNvPr id="7" name="Título 1">
            <a:extLst>
              <a:ext uri="{FF2B5EF4-FFF2-40B4-BE49-F238E27FC236}">
                <a16:creationId xmlns:a16="http://schemas.microsoft.com/office/drawing/2014/main" id="{329EC3E4-7A80-3F4B-89EE-D7F89F0DE41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1376240" y="793566"/>
            <a:ext cx="7272808" cy="1040782"/>
          </a:xfrm>
          <a:prstGeom prst="rect">
            <a:avLst/>
          </a:prstGeom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txBody>
          <a:bodyPr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0A65B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r"/>
            <a:r>
              <a:rPr lang="es-PA" sz="4000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Documentos referenciales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DE451553-6A99-8D42-8645-7B9E615505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4816" y="29236"/>
            <a:ext cx="1328885" cy="87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502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Un avión en el pasto&#10;&#10;Descripción generada automáticamente con confianza media">
            <a:extLst>
              <a:ext uri="{FF2B5EF4-FFF2-40B4-BE49-F238E27FC236}">
                <a16:creationId xmlns:a16="http://schemas.microsoft.com/office/drawing/2014/main" id="{231D44AE-7A9F-CD48-B256-D9D66B6BFB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349" y="8124"/>
            <a:ext cx="9167349" cy="6875512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84BBC387-2B6F-354C-938D-83840086D9D4}"/>
              </a:ext>
            </a:extLst>
          </p:cNvPr>
          <p:cNvSpPr/>
          <p:nvPr/>
        </p:nvSpPr>
        <p:spPr>
          <a:xfrm>
            <a:off x="4139952" y="188640"/>
            <a:ext cx="443717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s-ES" sz="5400" b="1" cap="none" spc="0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</a:rPr>
              <a:t>UDELAS COCLÉ</a:t>
            </a:r>
          </a:p>
        </p:txBody>
      </p:sp>
    </p:spTree>
    <p:extLst>
      <p:ext uri="{BB962C8B-B14F-4D97-AF65-F5344CB8AC3E}">
        <p14:creationId xmlns:p14="http://schemas.microsoft.com/office/powerpoint/2010/main" val="31767618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sí es el nuevo logo de Gmail: Google reemplaza su clásico ícono como parte  del lanzamiento de Workspace, suite de aplicaciones que integra correo,  calendario y procesador de texto - La Tercera">
            <a:extLst>
              <a:ext uri="{FF2B5EF4-FFF2-40B4-BE49-F238E27FC236}">
                <a16:creationId xmlns:a16="http://schemas.microsoft.com/office/drawing/2014/main" id="{A51809B2-35F7-ED48-8F3A-548EBD478D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15" y="2010266"/>
            <a:ext cx="1802253" cy="1200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DBA20925-E1B5-4D4B-A571-1BDE3F8FB851}"/>
              </a:ext>
            </a:extLst>
          </p:cNvPr>
          <p:cNvSpPr txBox="1"/>
          <p:nvPr/>
        </p:nvSpPr>
        <p:spPr>
          <a:xfrm>
            <a:off x="2483768" y="2010266"/>
            <a:ext cx="35325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A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hlinkClick r:id="rId3"/>
              </a:rPr>
              <a:t>Geovanny.sanchez@udelas.ac.pa</a:t>
            </a:r>
            <a:endParaRPr lang="es-PA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s-PA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s-PA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+ 507 67098958</a:t>
            </a:r>
          </a:p>
          <a:p>
            <a:endParaRPr lang="es-PA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94A4E833-6564-3340-AB04-5357B62CF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2996952"/>
            <a:ext cx="1802253" cy="132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082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E55964-11E8-5D44-8F7E-1BF98033AE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23728" y="658829"/>
            <a:ext cx="6408712" cy="1040782"/>
          </a:xfrm>
        </p:spPr>
        <p:txBody>
          <a:bodyPr/>
          <a:lstStyle/>
          <a:p>
            <a:pPr algn="ctr"/>
            <a:r>
              <a:rPr lang="es-HN" dirty="0"/>
              <a:t>Introducción 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F9A1593-9D15-0C45-BC80-520CDE9B0FE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11560" y="1988840"/>
            <a:ext cx="7920880" cy="403274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s-ES_tradnl" sz="2000" dirty="0"/>
              <a:t>UDELAS, es una universidad </a:t>
            </a:r>
            <a:r>
              <a:rPr lang="es-PA" sz="2000" dirty="0"/>
              <a:t>comprometida con la formación del más alto nivel y calidad, innovadora en los procesos académicos y competitivos con el desarrollo nacional. </a:t>
            </a:r>
          </a:p>
          <a:p>
            <a:pPr algn="just"/>
            <a:endParaRPr lang="es-PA" sz="2000" dirty="0"/>
          </a:p>
          <a:p>
            <a:pPr algn="just"/>
            <a:r>
              <a:rPr lang="es-PA" sz="2000" dirty="0"/>
              <a:t>Tomando </a:t>
            </a:r>
            <a:r>
              <a:rPr lang="es-PA" sz="2000" dirty="0">
                <a:solidFill>
                  <a:srgbClr val="0070C0"/>
                </a:solidFill>
              </a:rPr>
              <a:t>como</a:t>
            </a:r>
            <a:r>
              <a:rPr lang="es-PA" sz="2000" dirty="0"/>
              <a:t> la linea base el </a:t>
            </a:r>
            <a:r>
              <a:rPr lang="es-PA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 Integrado de Internacionalización* </a:t>
            </a:r>
            <a:r>
              <a:rPr lang="es-PA" sz="2000" dirty="0"/>
              <a:t>en el que destacan cuatro (4) objetivos centrales entre ellos: (i) Calidad del conocimiento reconocida internacionalmente, (ii) Política y cultura institucional de la internacionalización, (iii) Comunidad académica internacional udelista creada, (iv) Nuevas figuras profesionales de excelencias creadas, con impacto en el territorio.</a:t>
            </a:r>
          </a:p>
          <a:p>
            <a:pPr algn="just"/>
            <a:endParaRPr lang="es-PA" sz="2000" dirty="0"/>
          </a:p>
          <a:p>
            <a:pPr algn="just"/>
            <a:r>
              <a:rPr lang="es-PA" sz="2000" dirty="0">
                <a:solidFill>
                  <a:srgbClr val="0070C0"/>
                </a:solidFill>
              </a:rPr>
              <a:t>Hoy les presento una experiencia exitosa y de buena prácticas en la UDELAS, Extensión provincia de Coclé.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D255D69-3EA5-4967-B6FE-2641B3D907D5}"/>
              </a:ext>
            </a:extLst>
          </p:cNvPr>
          <p:cNvSpPr txBox="1"/>
          <p:nvPr/>
        </p:nvSpPr>
        <p:spPr>
          <a:xfrm>
            <a:off x="611560" y="6228314"/>
            <a:ext cx="76025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A" dirty="0"/>
              <a:t>* </a:t>
            </a:r>
            <a:r>
              <a:rPr lang="es-PA" dirty="0">
                <a:solidFill>
                  <a:schemeClr val="accent1">
                    <a:lumMod val="75000"/>
                  </a:schemeClr>
                </a:solidFill>
              </a:rPr>
              <a:t>Aprobado por Consejo Académico y Consejo Administrativo, 25 de junio 2019.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9902EEF-3D83-1F48-948C-77583DFD41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3491" y="207268"/>
            <a:ext cx="1585041" cy="104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3722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7A7C1707-AA47-F348-AE81-3420C98FA3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889" y="4638559"/>
            <a:ext cx="4844161" cy="171873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F645E37-507D-7B4E-A719-8615A57175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911" y="4427652"/>
            <a:ext cx="1800200" cy="19892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5" descr="C:\Users\glreyes\Downloads\WhatsApp Image 2020-10-14 at 8.11.00 AM (1).jpeg">
            <a:extLst>
              <a:ext uri="{FF2B5EF4-FFF2-40B4-BE49-F238E27FC236}">
                <a16:creationId xmlns:a16="http://schemas.microsoft.com/office/drawing/2014/main" id="{3FCD52FC-A8B2-394A-BBC8-F2923E49DB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 b="36412"/>
          <a:stretch>
            <a:fillRect/>
          </a:stretch>
        </p:blipFill>
        <p:spPr bwMode="auto">
          <a:xfrm>
            <a:off x="961607" y="952400"/>
            <a:ext cx="7768898" cy="3294047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  <a:softEdge rad="1125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Google Shape;172;p17">
            <a:extLst>
              <a:ext uri="{FF2B5EF4-FFF2-40B4-BE49-F238E27FC236}">
                <a16:creationId xmlns:a16="http://schemas.microsoft.com/office/drawing/2014/main" id="{8BB11484-83F9-3D47-9299-0DE3C0E8A7B2}"/>
              </a:ext>
            </a:extLst>
          </p:cNvPr>
          <p:cNvSpPr txBox="1">
            <a:spLocks/>
          </p:cNvSpPr>
          <p:nvPr/>
        </p:nvSpPr>
        <p:spPr>
          <a:xfrm>
            <a:off x="1979712" y="137065"/>
            <a:ext cx="6808330" cy="63413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s-PA" b="1" dirty="0">
                <a:ln/>
                <a:solidFill>
                  <a:srgbClr val="000099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BM Plex Sans Light" charset="0"/>
              </a:rPr>
              <a:t>EXTENSIÓN UNIVERSITARIA EN COCLÉ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D6D8579-56CF-E142-A699-2FAA8FEF1B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12400" y="703060"/>
            <a:ext cx="1328885" cy="872583"/>
          </a:xfrm>
          <a:prstGeom prst="rect">
            <a:avLst/>
          </a:prstGeom>
        </p:spPr>
      </p:pic>
      <p:cxnSp>
        <p:nvCxnSpPr>
          <p:cNvPr id="3" name="Conector recto de flecha 2">
            <a:extLst>
              <a:ext uri="{FF2B5EF4-FFF2-40B4-BE49-F238E27FC236}">
                <a16:creationId xmlns:a16="http://schemas.microsoft.com/office/drawing/2014/main" id="{140222A1-9BE4-48C6-A3CE-F9C6C97B6D81}"/>
              </a:ext>
            </a:extLst>
          </p:cNvPr>
          <p:cNvCxnSpPr>
            <a:stCxn id="5" idx="1"/>
          </p:cNvCxnSpPr>
          <p:nvPr/>
        </p:nvCxnSpPr>
        <p:spPr>
          <a:xfrm flipH="1">
            <a:off x="3059832" y="5422262"/>
            <a:ext cx="3467079" cy="0"/>
          </a:xfrm>
          <a:prstGeom prst="straightConnector1">
            <a:avLst/>
          </a:prstGeom>
          <a:ln w="762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>
            <a:extLst>
              <a:ext uri="{FF2B5EF4-FFF2-40B4-BE49-F238E27FC236}">
                <a16:creationId xmlns:a16="http://schemas.microsoft.com/office/drawing/2014/main" id="{1BBC7890-78B2-47A6-B457-AF4D35B3B8A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423" y="5237237"/>
            <a:ext cx="770937" cy="3700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A8149AD5-2066-4C2D-B2C5-8A46C4EF0E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530" y="5520841"/>
            <a:ext cx="770937" cy="3700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D744FC09-A4BF-4B3D-9F30-91F6780D422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363" y="5754041"/>
            <a:ext cx="770937" cy="3700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EF6C6A67-78B9-4647-BA88-B27A8A2E0AE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3303" y="4701298"/>
            <a:ext cx="770937" cy="3700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D9C51D3A-DE6A-4E60-B343-D4A15B46F6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3837" y="4973842"/>
            <a:ext cx="770937" cy="37005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2267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7071A4-7809-E443-A75A-B349685B1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0606" y="1761559"/>
            <a:ext cx="6336704" cy="1040782"/>
          </a:xfrm>
        </p:spPr>
        <p:txBody>
          <a:bodyPr/>
          <a:lstStyle/>
          <a:p>
            <a:pPr algn="ctr"/>
            <a:r>
              <a:rPr lang="es-PA" cap="small" dirty="0">
                <a:effectLst>
                  <a:outerShdw sx="0" sy="0">
                    <a:srgbClr val="000000"/>
                  </a:outerShdw>
                </a:effectLst>
              </a:rPr>
              <a:t>INTERNACIONALIZACION EN CASA </a:t>
            </a:r>
            <a:br>
              <a:rPr lang="es-PA" cap="small" dirty="0">
                <a:effectLst>
                  <a:outerShdw sx="0" sy="0">
                    <a:srgbClr val="000000"/>
                  </a:outerShdw>
                </a:effectLst>
              </a:rPr>
            </a:br>
            <a:endParaRPr lang="es-PA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9479EDD8-FBEE-0A47-9B0E-CD102CD01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312" y="260648"/>
            <a:ext cx="1585041" cy="1040782"/>
          </a:xfrm>
          <a:prstGeom prst="rect">
            <a:avLst/>
          </a:prstGeom>
        </p:spPr>
      </p:pic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2A6C1D53-75E3-AD42-9609-6182D0FC979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2567594"/>
              </p:ext>
            </p:extLst>
          </p:nvPr>
        </p:nvGraphicFramePr>
        <p:xfrm>
          <a:off x="575556" y="1761559"/>
          <a:ext cx="799288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74584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6891B8-2C6F-FD49-9A27-8B60B4ABCB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1539" y="1629294"/>
            <a:ext cx="8494103" cy="1040782"/>
          </a:xfrm>
        </p:spPr>
        <p:txBody>
          <a:bodyPr/>
          <a:lstStyle/>
          <a:p>
            <a:r>
              <a:rPr lang="es-PA" dirty="0"/>
              <a:t>Objetivo 1: </a:t>
            </a:r>
            <a:r>
              <a:rPr lang="es-ES" dirty="0"/>
              <a:t>Calidad del conocimiento reconocida internacionalmente. </a:t>
            </a:r>
            <a:br>
              <a:rPr lang="es-PA" dirty="0"/>
            </a:br>
            <a:endParaRPr lang="es-PA" dirty="0"/>
          </a:p>
        </p:txBody>
      </p:sp>
      <p:pic>
        <p:nvPicPr>
          <p:cNvPr id="9" name="Imagen 8" descr="Interfaz de usuario gráfica, Sitio web&#10;&#10;Descripción generada automáticamente">
            <a:extLst>
              <a:ext uri="{FF2B5EF4-FFF2-40B4-BE49-F238E27FC236}">
                <a16:creationId xmlns:a16="http://schemas.microsoft.com/office/drawing/2014/main" id="{FAE9165A-0A3F-5044-99A6-D563399BDE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2856" y="4254911"/>
            <a:ext cx="2658287" cy="19937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848281A-0271-1042-8B43-D32E8A5808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540" y="4254911"/>
            <a:ext cx="2658286" cy="199371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60E9121-50AC-AA4A-8C16-772710A616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9298" y="4221088"/>
            <a:ext cx="2658285" cy="199047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D107725D-540F-564B-8519-21ECEF7B38D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9915" y="80557"/>
            <a:ext cx="1328885" cy="872583"/>
          </a:xfrm>
          <a:prstGeom prst="rect">
            <a:avLst/>
          </a:prstGeom>
        </p:spPr>
      </p:pic>
      <p:sp>
        <p:nvSpPr>
          <p:cNvPr id="16" name="Rectángulo 15">
            <a:extLst>
              <a:ext uri="{FF2B5EF4-FFF2-40B4-BE49-F238E27FC236}">
                <a16:creationId xmlns:a16="http://schemas.microsoft.com/office/drawing/2014/main" id="{49C2B30F-C511-CD4F-AA9F-F2A7DFF08E9D}"/>
              </a:ext>
            </a:extLst>
          </p:cNvPr>
          <p:cNvSpPr/>
          <p:nvPr/>
        </p:nvSpPr>
        <p:spPr>
          <a:xfrm>
            <a:off x="318355" y="2798954"/>
            <a:ext cx="8507288" cy="1040782"/>
          </a:xfrm>
          <a:prstGeom prst="rect">
            <a:avLst/>
          </a:prstGeom>
          <a:solidFill>
            <a:srgbClr val="0A65B0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es-PA" sz="2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Para el logro de este objetivo consideramos la realización de Foros, Conferencias, Webinnars, Conversatorios. </a:t>
            </a:r>
          </a:p>
          <a:p>
            <a:pPr marL="285750" indent="-285750" algn="just">
              <a:buFont typeface="Wingdings" pitchFamily="2" charset="2"/>
              <a:buChar char="v"/>
            </a:pPr>
            <a:r>
              <a:rPr lang="es-PA" sz="2000" dirty="0">
                <a:solidFill>
                  <a:srgbClr val="FFFF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Conferencias por carreras, acorde a las especialidades.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D2CA5B-0CE1-48D4-9F71-5EEAADBC0FF2}"/>
              </a:ext>
            </a:extLst>
          </p:cNvPr>
          <p:cNvSpPr txBox="1"/>
          <p:nvPr/>
        </p:nvSpPr>
        <p:spPr>
          <a:xfrm>
            <a:off x="2149542" y="318571"/>
            <a:ext cx="58068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sz="2400" b="1" dirty="0">
                <a:solidFill>
                  <a:schemeClr val="tx2">
                    <a:lumMod val="75000"/>
                  </a:schemeClr>
                </a:solidFill>
              </a:rPr>
              <a:t>Plan Integrado de Internacionalización </a:t>
            </a:r>
          </a:p>
          <a:p>
            <a:pPr algn="ctr"/>
            <a:r>
              <a:rPr lang="es-PA" sz="2400" b="1" dirty="0">
                <a:solidFill>
                  <a:schemeClr val="tx2">
                    <a:lumMod val="75000"/>
                  </a:schemeClr>
                </a:solidFill>
              </a:rPr>
              <a:t>de la UDELAS 2019 - 2023</a:t>
            </a:r>
          </a:p>
        </p:txBody>
      </p:sp>
    </p:spTree>
    <p:extLst>
      <p:ext uri="{BB962C8B-B14F-4D97-AF65-F5344CB8AC3E}">
        <p14:creationId xmlns:p14="http://schemas.microsoft.com/office/powerpoint/2010/main" val="3137046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E3671C-9077-4145-9406-BB6A32BB56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552" y="1557932"/>
            <a:ext cx="6732240" cy="1040782"/>
          </a:xfrm>
        </p:spPr>
        <p:txBody>
          <a:bodyPr/>
          <a:lstStyle/>
          <a:p>
            <a:r>
              <a:rPr lang="es-PA" dirty="0"/>
              <a:t>Objetivo 2: </a:t>
            </a:r>
            <a:r>
              <a:rPr lang="es-ES" dirty="0"/>
              <a:t>Política y cultura institucional de la internacionalización </a:t>
            </a:r>
            <a:br>
              <a:rPr lang="es-PA" dirty="0"/>
            </a:br>
            <a:endParaRPr lang="es-PA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0831F0-1874-3D46-A53A-C51BE650B06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95620" y="2125824"/>
            <a:ext cx="8145431" cy="2084223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endParaRPr lang="es-PA" b="1" dirty="0"/>
          </a:p>
          <a:p>
            <a:pPr algn="just">
              <a:lnSpc>
                <a:spcPct val="150000"/>
              </a:lnSpc>
            </a:pPr>
            <a:endParaRPr lang="es-PA" b="1" dirty="0"/>
          </a:p>
          <a:p>
            <a:pPr algn="just">
              <a:lnSpc>
                <a:spcPct val="150000"/>
              </a:lnSpc>
            </a:pPr>
            <a:r>
              <a:rPr lang="es-PA" dirty="0"/>
              <a:t>Las </a:t>
            </a:r>
            <a:r>
              <a:rPr lang="es-PA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Aulas Espejo </a:t>
            </a:r>
            <a:r>
              <a:rPr lang="es-PA" dirty="0"/>
              <a:t>es un recurso académico a través del cual nuestros estudiantes y docentes construyen conocimiento colectivamente, con sus pares de otra universidad o extensión de UDELAS.</a:t>
            </a:r>
          </a:p>
          <a:p>
            <a:endParaRPr lang="es-PA" dirty="0"/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4A2BEABD-595E-3C4E-8F2A-75750BC8F301}"/>
              </a:ext>
            </a:extLst>
          </p:cNvPr>
          <p:cNvSpPr/>
          <p:nvPr/>
        </p:nvSpPr>
        <p:spPr>
          <a:xfrm>
            <a:off x="525438" y="2561579"/>
            <a:ext cx="5832648" cy="43234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PA" b="1" dirty="0"/>
              <a:t>Aulas Espejos (Internacionalización del currículo):</a:t>
            </a:r>
            <a:r>
              <a:rPr lang="es-PA" dirty="0"/>
              <a:t> 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C516FF61-1B88-624D-9EF3-6088BE9F7A11}"/>
              </a:ext>
            </a:extLst>
          </p:cNvPr>
          <p:cNvSpPr/>
          <p:nvPr/>
        </p:nvSpPr>
        <p:spPr>
          <a:xfrm>
            <a:off x="539552" y="4280676"/>
            <a:ext cx="4399891" cy="4640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s-PA" b="1" dirty="0"/>
              <a:t>Pasantías Estudiantiles </a:t>
            </a:r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B8951091-9FA2-7F4D-8124-455E15FA6D2F}"/>
              </a:ext>
            </a:extLst>
          </p:cNvPr>
          <p:cNvSpPr/>
          <p:nvPr/>
        </p:nvSpPr>
        <p:spPr>
          <a:xfrm>
            <a:off x="434583" y="4744706"/>
            <a:ext cx="4504860" cy="1893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s-ES" sz="1600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Contribuir al fortalecimiento de la </a:t>
            </a:r>
            <a:r>
              <a:rPr lang="es-ES" sz="160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gestión internacional del currículo </a:t>
            </a:r>
            <a:r>
              <a:rPr lang="es-ES" sz="1600" dirty="0">
                <a:solidFill>
                  <a:srgbClr val="0070C0"/>
                </a:solidFill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desde la formación inicial de los profesionales, en áreas específicas para elevar la calidad en la formación de sus futuros graduados. </a:t>
            </a:r>
            <a:endParaRPr lang="es-PA" sz="1100" dirty="0">
              <a:solidFill>
                <a:srgbClr val="0070C0"/>
              </a:solidFill>
              <a:effectLst/>
              <a:latin typeface="Arial" panose="020B0604020202020204" pitchFamily="34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983A803B-A7A9-6B4B-B078-BCFDAB5464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7398" y="3864080"/>
            <a:ext cx="3963050" cy="222921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C89A53DF-10D8-4B20-A416-82C5DB4E718A}"/>
              </a:ext>
            </a:extLst>
          </p:cNvPr>
          <p:cNvSpPr txBox="1"/>
          <p:nvPr/>
        </p:nvSpPr>
        <p:spPr>
          <a:xfrm>
            <a:off x="1989965" y="287650"/>
            <a:ext cx="60948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A" sz="2800" b="1" dirty="0">
                <a:solidFill>
                  <a:schemeClr val="tx2">
                    <a:lumMod val="75000"/>
                  </a:schemeClr>
                </a:solidFill>
              </a:rPr>
              <a:t>Plan Integrado de Internacionalización </a:t>
            </a:r>
          </a:p>
          <a:p>
            <a:pPr algn="ctr"/>
            <a:r>
              <a:rPr lang="es-PA" sz="2800" b="1" dirty="0">
                <a:solidFill>
                  <a:schemeClr val="tx2">
                    <a:lumMod val="75000"/>
                  </a:schemeClr>
                </a:solidFill>
              </a:rPr>
              <a:t>de la UDELAS 2019 - 2023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5FC67EA8-6750-FC4F-979B-1AC25B3EC8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39827" y="404488"/>
            <a:ext cx="1328885" cy="87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61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DE382B-E635-484A-9A21-F3B7868AE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3325" y="1752981"/>
            <a:ext cx="8312766" cy="1040782"/>
          </a:xfrm>
        </p:spPr>
        <p:txBody>
          <a:bodyPr/>
          <a:lstStyle/>
          <a:p>
            <a:r>
              <a:rPr lang="es-PA" sz="2000" dirty="0">
                <a:solidFill>
                  <a:srgbClr val="0070C0"/>
                </a:solidFill>
              </a:rPr>
              <a:t>Objetivo</a:t>
            </a:r>
            <a:r>
              <a:rPr lang="es-PA" sz="2000" dirty="0"/>
              <a:t> </a:t>
            </a:r>
            <a:r>
              <a:rPr lang="es-PA" sz="2000" dirty="0">
                <a:solidFill>
                  <a:srgbClr val="0070C0"/>
                </a:solidFill>
              </a:rPr>
              <a:t>3</a:t>
            </a:r>
            <a:r>
              <a:rPr lang="es-PA" sz="2000" dirty="0"/>
              <a:t>: Comunidad Académica Internacional udelista creada.</a:t>
            </a:r>
            <a:r>
              <a:rPr lang="es-PA" sz="2000" b="0" dirty="0"/>
              <a:t>.</a:t>
            </a:r>
            <a:br>
              <a:rPr lang="es-PA" dirty="0"/>
            </a:br>
            <a:endParaRPr lang="es-PA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B12EBCC-F64A-6A40-B543-39C39FCD76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909" y="2436745"/>
            <a:ext cx="4551577" cy="363592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3D9C83E8-7BCF-6545-9E16-F0FC761B5C86}"/>
              </a:ext>
            </a:extLst>
          </p:cNvPr>
          <p:cNvSpPr txBox="1"/>
          <p:nvPr/>
        </p:nvSpPr>
        <p:spPr>
          <a:xfrm>
            <a:off x="5302698" y="2273372"/>
            <a:ext cx="34563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PA" sz="22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 proyecto tiene como objetivo: contribuir al fortalecimiento de la gestión internacional del</a:t>
            </a:r>
          </a:p>
          <a:p>
            <a:pPr algn="just"/>
            <a:r>
              <a:rPr lang="es-PA" sz="22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currículo desde la formación inicial de los profesionales de la Facultad de Educación Infantil, en</a:t>
            </a:r>
          </a:p>
          <a:p>
            <a:pPr algn="just"/>
            <a:r>
              <a:rPr lang="es-PA" sz="2200" dirty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aras de elevar la calidad en la formación de sus futuros egresados.</a:t>
            </a:r>
          </a:p>
        </p:txBody>
      </p:sp>
      <p:sp>
        <p:nvSpPr>
          <p:cNvPr id="5" name="Título 5">
            <a:extLst>
              <a:ext uri="{FF2B5EF4-FFF2-40B4-BE49-F238E27FC236}">
                <a16:creationId xmlns:a16="http://schemas.microsoft.com/office/drawing/2014/main" id="{B0A9ADAD-B6BA-499A-9449-57522DFDFA71}"/>
              </a:ext>
            </a:extLst>
          </p:cNvPr>
          <p:cNvSpPr txBox="1">
            <a:spLocks/>
          </p:cNvSpPr>
          <p:nvPr/>
        </p:nvSpPr>
        <p:spPr>
          <a:xfrm>
            <a:off x="2020815" y="476086"/>
            <a:ext cx="59773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0A65B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s-PA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Plan Integrado de Internacionalización </a:t>
            </a:r>
          </a:p>
          <a:p>
            <a:pPr algn="ctr"/>
            <a:r>
              <a:rPr lang="es-PA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de la UDELAS 2019 - 2023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569DBEE-9477-E443-9DAA-745BEFB9FC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9915" y="80557"/>
            <a:ext cx="1328885" cy="87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7000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7740BC-D290-C94F-B8B4-9BECE2048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0210" y="1395789"/>
            <a:ext cx="6336704" cy="1040782"/>
          </a:xfrm>
        </p:spPr>
        <p:txBody>
          <a:bodyPr/>
          <a:lstStyle/>
          <a:p>
            <a:pPr algn="just"/>
            <a:r>
              <a:rPr lang="es-PA" sz="2000" dirty="0"/>
              <a:t>Objetivo 4: Nuevas figuras profesionales de excelencia creadas, con impacto en el territorio.</a:t>
            </a:r>
            <a:br>
              <a:rPr lang="es-PA" sz="2000" dirty="0"/>
            </a:br>
            <a:endParaRPr lang="es-PA" sz="2000" dirty="0"/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D11136BA-1634-1D44-9CC6-19707B275E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00588708"/>
              </p:ext>
            </p:extLst>
          </p:nvPr>
        </p:nvGraphicFramePr>
        <p:xfrm>
          <a:off x="438002" y="1395789"/>
          <a:ext cx="8208912" cy="52172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81124D72-B7AF-404C-B068-446BBC8122F3}"/>
              </a:ext>
            </a:extLst>
          </p:cNvPr>
          <p:cNvSpPr txBox="1"/>
          <p:nvPr/>
        </p:nvSpPr>
        <p:spPr>
          <a:xfrm>
            <a:off x="2051720" y="328068"/>
            <a:ext cx="59773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PA" sz="2800" b="1" dirty="0">
                <a:solidFill>
                  <a:schemeClr val="tx2">
                    <a:lumMod val="75000"/>
                  </a:schemeClr>
                </a:solidFill>
              </a:rPr>
              <a:t>Plan Integrado de Internacionalización </a:t>
            </a:r>
          </a:p>
          <a:p>
            <a:r>
              <a:rPr lang="es-PA" sz="2800" b="1" dirty="0">
                <a:solidFill>
                  <a:schemeClr val="tx2">
                    <a:lumMod val="75000"/>
                  </a:schemeClr>
                </a:solidFill>
              </a:rPr>
              <a:t>de la UDELAS 2019 - 2023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DDEB5AA9-AAD1-8A49-A25B-0024350FC66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5115" y="400095"/>
            <a:ext cx="1328885" cy="87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7379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675F6BAC-3040-4EEE-A509-0DDEA870A02B}"/>
              </a:ext>
            </a:extLst>
          </p:cNvPr>
          <p:cNvPicPr>
            <a:picLocks noGrp="1" noChangeAspect="1"/>
          </p:cNvPicPr>
          <p:nvPr>
            <p:ph idx="10"/>
          </p:nvPr>
        </p:nvPicPr>
        <p:blipFill>
          <a:blip r:embed="rId2"/>
          <a:stretch>
            <a:fillRect/>
          </a:stretch>
        </p:blipFill>
        <p:spPr>
          <a:xfrm>
            <a:off x="781501" y="1561579"/>
            <a:ext cx="3790499" cy="505954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36714EB1-9AFE-443A-9EC5-BE683A759D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2040" y="1561579"/>
            <a:ext cx="3600400" cy="4906730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9346FC32-D4C6-4186-9EC5-F6A89FF09432}"/>
              </a:ext>
            </a:extLst>
          </p:cNvPr>
          <p:cNvSpPr txBox="1"/>
          <p:nvPr/>
        </p:nvSpPr>
        <p:spPr>
          <a:xfrm>
            <a:off x="2149542" y="262587"/>
            <a:ext cx="55188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A" sz="2400" b="1" dirty="0">
                <a:solidFill>
                  <a:schemeClr val="tx2">
                    <a:lumMod val="75000"/>
                  </a:schemeClr>
                </a:solidFill>
              </a:rPr>
              <a:t>Plan Integrado de Internacionalización </a:t>
            </a:r>
          </a:p>
          <a:p>
            <a:pPr algn="ctr"/>
            <a:r>
              <a:rPr lang="es-PA" sz="2400" b="1" dirty="0">
                <a:solidFill>
                  <a:schemeClr val="tx2">
                    <a:lumMod val="75000"/>
                  </a:schemeClr>
                </a:solidFill>
              </a:rPr>
              <a:t>de la UDELAS 2019 - 2023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D95ADD9-C1B5-3340-A4BF-2B8A148249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8344" y="262587"/>
            <a:ext cx="1328885" cy="87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18268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791</TotalTime>
  <Words>794</Words>
  <Application>Microsoft Macintosh PowerPoint</Application>
  <PresentationFormat>Presentación en pantalla (4:3)</PresentationFormat>
  <Paragraphs>70</Paragraphs>
  <Slides>15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2" baseType="lpstr">
      <vt:lpstr>Arial</vt:lpstr>
      <vt:lpstr>Calibri</vt:lpstr>
      <vt:lpstr>Century Gothic</vt:lpstr>
      <vt:lpstr>IBM Plex Sans Light</vt:lpstr>
      <vt:lpstr>Tahoma</vt:lpstr>
      <vt:lpstr>Wingdings</vt:lpstr>
      <vt:lpstr>Tema de Office</vt:lpstr>
      <vt:lpstr>“Internacionalización en casa”</vt:lpstr>
      <vt:lpstr>Introducción </vt:lpstr>
      <vt:lpstr>Presentación de PowerPoint</vt:lpstr>
      <vt:lpstr>INTERNACIONALIZACION EN CASA  </vt:lpstr>
      <vt:lpstr>Objetivo 1: Calidad del conocimiento reconocida internacionalmente.  </vt:lpstr>
      <vt:lpstr>Objetivo 2: Política y cultura institucional de la internacionalización  </vt:lpstr>
      <vt:lpstr>Objetivo 3: Comunidad Académica Internacional udelista creada.. </vt:lpstr>
      <vt:lpstr>Objetivo 4: Nuevas figuras profesionales de excelencia creadas, con impacto en el territorio. </vt:lpstr>
      <vt:lpstr>Presentación de PowerPoint</vt:lpstr>
      <vt:lpstr>Presentación de PowerPoint</vt:lpstr>
      <vt:lpstr>Presentación de PowerPoint</vt:lpstr>
      <vt:lpstr>Presentación de PowerPoint</vt:lpstr>
      <vt:lpstr>Documentos referenciales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TEXTO</dc:title>
  <dc:creator>USUARIO</dc:creator>
  <cp:lastModifiedBy>GEOVANNY ITZEL SÁNCHEZ ORTEGA</cp:lastModifiedBy>
  <cp:revision>63</cp:revision>
  <dcterms:created xsi:type="dcterms:W3CDTF">2018-01-10T17:58:28Z</dcterms:created>
  <dcterms:modified xsi:type="dcterms:W3CDTF">2021-06-14T22:59:10Z</dcterms:modified>
</cp:coreProperties>
</file>