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0"/>
  </p:notesMasterIdLst>
  <p:sldIdLst>
    <p:sldId id="258" r:id="rId2"/>
    <p:sldId id="256" r:id="rId3"/>
    <p:sldId id="257" r:id="rId4"/>
    <p:sldId id="262" r:id="rId5"/>
    <p:sldId id="261" r:id="rId6"/>
    <p:sldId id="259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C635B-B203-4430-8352-B5CD6911F370}" type="datetimeFigureOut">
              <a:rPr lang="en-IN" smtClean="0"/>
              <a:t>02-09-2012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66EC80-4842-47D9-9B1A-5E73BF5DD14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10604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5C445DF-AAFF-49CD-BFC3-FD92F3612D23}" type="datetime1">
              <a:rPr lang="en-IN" smtClean="0"/>
              <a:t>02-09-2012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D9A584-FFBE-4243-BFE9-BD55DB31B0A6}" type="slidenum">
              <a:rPr lang="en-IN" smtClean="0"/>
              <a:t>‹#›</a:t>
            </a:fld>
            <a:endParaRPr lang="en-IN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B719-667E-413A-B16B-662A20DF4DE8}" type="datetime1">
              <a:rPr lang="en-IN" smtClean="0"/>
              <a:t>02-09-2012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‹#›</a:t>
            </a:fld>
            <a:endParaRPr lang="en-IN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37CD4-4254-451A-8F49-3D5C6E7185F7}" type="datetime1">
              <a:rPr lang="en-IN" smtClean="0"/>
              <a:t>02-09-2012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‹#›</a:t>
            </a:fld>
            <a:endParaRPr lang="en-IN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6B22E-FAA9-4E7B-833C-6484BEE0E84A}" type="datetime1">
              <a:rPr lang="en-IN" smtClean="0"/>
              <a:t>02-09-2012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‹#›</a:t>
            </a:fld>
            <a:endParaRPr lang="en-IN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B796-4EE3-43B8-93E5-97E4570F9259}" type="datetime1">
              <a:rPr lang="en-IN" smtClean="0"/>
              <a:t>02-09-2012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29200-6AD5-4871-9E3D-93A3F952B429}" type="datetime1">
              <a:rPr lang="en-IN" smtClean="0"/>
              <a:t>02-09-2012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‹#›</a:t>
            </a:fld>
            <a:endParaRPr lang="en-IN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AD1A7-9BC0-44B3-8FFE-9E95EB84D4C4}" type="datetime1">
              <a:rPr lang="en-IN" smtClean="0"/>
              <a:t>02-09-2012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‹#›</a:t>
            </a:fld>
            <a:endParaRPr lang="en-IN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85A08-D01A-46F6-B0BC-146F5EF7E5C9}" type="datetime1">
              <a:rPr lang="en-IN" smtClean="0"/>
              <a:t>02-09-2012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‹#›</a:t>
            </a:fld>
            <a:endParaRPr lang="en-IN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B6BB4-343F-40F1-BF96-DEFF8A8EB79B}" type="datetime1">
              <a:rPr lang="en-IN" smtClean="0"/>
              <a:t>02-09-2012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DE526-6EE8-4CB6-A5DB-DF3126A1B0CA}" type="datetime1">
              <a:rPr lang="en-IN" smtClean="0"/>
              <a:t>02-09-2012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33BB1-9DF5-4A46-8BE9-7A3C9EAD394C}" type="datetime1">
              <a:rPr lang="en-IN" smtClean="0"/>
              <a:t>02-09-2012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614CAF7-F15D-41EC-AF7E-F050BBE08522}" type="datetime1">
              <a:rPr lang="en-IN" smtClean="0"/>
              <a:t>02-09-2012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7D9A584-FFBE-4243-BFE9-BD55DB31B0A6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txBody>
          <a:bodyPr>
            <a:noAutofit/>
          </a:bodyPr>
          <a:lstStyle/>
          <a:p>
            <a:pPr algn="r">
              <a:lnSpc>
                <a:spcPct val="150000"/>
              </a:lnSpc>
              <a:spcBef>
                <a:spcPts val="500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smtClean="0"/>
              <a:t>U.S. housing policies are the root cause of the  financial crisis. </a:t>
            </a:r>
            <a:r>
              <a:rPr lang="en-GB" sz="2400" dirty="0" smtClean="0">
                <a:cs typeface="Times New Roman" pitchFamily="18" charset="0"/>
              </a:rPr>
              <a:t>Other players-- “greedy” investment bankers; foolish investors; imprudent bankers; incompetent rating agencies; irresponsible housing speculators; short sighted homeowners; and predatory mortgage brokers, lenders, and borrowers--all played a part, but they were only following the economic incentives that government policy laid out for them.</a:t>
            </a:r>
            <a:r>
              <a:rPr lang="en-GB" sz="2400" dirty="0">
                <a:cs typeface="Times New Roman" pitchFamily="18" charset="0"/>
              </a:rPr>
              <a:t/>
            </a:r>
            <a:br>
              <a:rPr lang="en-GB" sz="2400" dirty="0">
                <a:cs typeface="Times New Roman" pitchFamily="18" charset="0"/>
              </a:rPr>
            </a:br>
            <a:r>
              <a:rPr lang="en-GB" sz="2400" b="1" dirty="0" smtClean="0"/>
              <a:t>- Peter J. </a:t>
            </a:r>
            <a:r>
              <a:rPr lang="en-GB" sz="2400" b="1" dirty="0" err="1" smtClean="0"/>
              <a:t>Wallison</a:t>
            </a:r>
            <a:endParaRPr lang="en-IN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F6E2E-A4B7-4E85-90F6-B9E4645CC2EB}" type="datetime1">
              <a:rPr lang="en-IN" smtClean="0"/>
              <a:t>02-09-2012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8159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Massive selling </a:t>
            </a:r>
            <a:r>
              <a:rPr lang="en-IN" dirty="0" smtClean="0"/>
              <a:t>by Foreign </a:t>
            </a:r>
            <a:r>
              <a:rPr lang="en-IN" dirty="0"/>
              <a:t>Institutional Investors and </a:t>
            </a:r>
            <a:r>
              <a:rPr lang="en-IN" dirty="0" smtClean="0"/>
              <a:t>conversion of </a:t>
            </a:r>
            <a:r>
              <a:rPr lang="en-IN" dirty="0"/>
              <a:t>their holdings from rupees to dollars </a:t>
            </a:r>
            <a:r>
              <a:rPr lang="en-IN" dirty="0" smtClean="0"/>
              <a:t>for repatriation </a:t>
            </a:r>
            <a:r>
              <a:rPr lang="en-IN" dirty="0"/>
              <a:t>has resulted in the rupee </a:t>
            </a:r>
            <a:r>
              <a:rPr lang="en-IN" dirty="0" smtClean="0"/>
              <a:t>depreciating sharply </a:t>
            </a:r>
            <a:r>
              <a:rPr lang="en-IN" dirty="0"/>
              <a:t>against the dollar</a:t>
            </a:r>
            <a:r>
              <a:rPr lang="en-IN" dirty="0" smtClean="0"/>
              <a:t>.</a:t>
            </a:r>
          </a:p>
          <a:p>
            <a:endParaRPr lang="en-IN" dirty="0"/>
          </a:p>
          <a:p>
            <a:r>
              <a:rPr lang="en-IN" dirty="0"/>
              <a:t>Between January 1 </a:t>
            </a:r>
            <a:r>
              <a:rPr lang="en-IN" dirty="0" smtClean="0"/>
              <a:t>and October </a:t>
            </a:r>
            <a:r>
              <a:rPr lang="en-IN" dirty="0"/>
              <a:t>16, 2008, the Reserve Bank of India (</a:t>
            </a:r>
            <a:r>
              <a:rPr lang="en-IN" dirty="0" smtClean="0"/>
              <a:t>RBI) reference </a:t>
            </a:r>
            <a:r>
              <a:rPr lang="en-IN" dirty="0"/>
              <a:t>rate for the rupee fell by nearly 25 </a:t>
            </a:r>
            <a:r>
              <a:rPr lang="en-IN" dirty="0" smtClean="0"/>
              <a:t>per cent</a:t>
            </a:r>
            <a:r>
              <a:rPr lang="en-IN" dirty="0"/>
              <a:t>, from Rs.39.20 per dollar to Rs.48.86</a:t>
            </a:r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6B22E-FAA9-4E7B-833C-6484BEE0E84A}" type="datetime1">
              <a:rPr lang="en-IN" smtClean="0"/>
              <a:t>02-09-2012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10</a:t>
            </a:fld>
            <a:endParaRPr lang="en-IN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i="1" dirty="0"/>
              <a:t>Exchange Rate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99599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N" dirty="0"/>
              <a:t>After </a:t>
            </a:r>
            <a:r>
              <a:rPr lang="en-IN" dirty="0" smtClean="0"/>
              <a:t>the macro-economic </a:t>
            </a:r>
            <a:r>
              <a:rPr lang="en-IN" dirty="0"/>
              <a:t>reforms in 1991</a:t>
            </a:r>
            <a:r>
              <a:rPr lang="en-IN" dirty="0" smtClean="0"/>
              <a:t>, </a:t>
            </a:r>
            <a:r>
              <a:rPr lang="en-IN" dirty="0"/>
              <a:t>Foreign institutional investment (FII) is </a:t>
            </a:r>
            <a:r>
              <a:rPr lang="en-IN" dirty="0" smtClean="0"/>
              <a:t>largely open to India’s </a:t>
            </a:r>
            <a:r>
              <a:rPr lang="en-IN" dirty="0"/>
              <a:t>equity, debt markets and </a:t>
            </a:r>
            <a:r>
              <a:rPr lang="en-IN" dirty="0" smtClean="0"/>
              <a:t>market for </a:t>
            </a:r>
            <a:r>
              <a:rPr lang="en-IN" dirty="0"/>
              <a:t>mutual funds</a:t>
            </a:r>
            <a:r>
              <a:rPr lang="en-IN" dirty="0" smtClean="0"/>
              <a:t>.</a:t>
            </a:r>
          </a:p>
          <a:p>
            <a:endParaRPr lang="en-IN" dirty="0"/>
          </a:p>
          <a:p>
            <a:r>
              <a:rPr lang="en-IN" dirty="0" smtClean="0"/>
              <a:t>The crisis </a:t>
            </a:r>
            <a:r>
              <a:rPr lang="en-IN" dirty="0"/>
              <a:t>resulted in net outflow of $ 10.1billion </a:t>
            </a:r>
            <a:r>
              <a:rPr lang="en-IN" dirty="0" smtClean="0"/>
              <a:t>from the </a:t>
            </a:r>
            <a:r>
              <a:rPr lang="en-IN" dirty="0"/>
              <a:t>equity and debt markets in India till 22nd </a:t>
            </a:r>
            <a:r>
              <a:rPr lang="en-IN" dirty="0" smtClean="0"/>
              <a:t>Oct, 2008</a:t>
            </a:r>
          </a:p>
          <a:p>
            <a:endParaRPr lang="en-IN" dirty="0"/>
          </a:p>
          <a:p>
            <a:r>
              <a:rPr lang="en-IN" dirty="0" smtClean="0"/>
              <a:t>It lead to deficit </a:t>
            </a:r>
            <a:r>
              <a:rPr lang="en-IN" dirty="0"/>
              <a:t>in the balance of payments</a:t>
            </a:r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6B22E-FAA9-4E7B-833C-6484BEE0E84A}" type="datetime1">
              <a:rPr lang="en-IN" smtClean="0"/>
              <a:t>02-09-2012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11</a:t>
            </a:fld>
            <a:endParaRPr lang="en-IN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3568" y="548680"/>
            <a:ext cx="7756263" cy="1054250"/>
          </a:xfrm>
        </p:spPr>
        <p:txBody>
          <a:bodyPr/>
          <a:lstStyle/>
          <a:p>
            <a:r>
              <a:rPr lang="en-IN" sz="4800" b="1" i="1" dirty="0"/>
              <a:t>Foreign </a:t>
            </a:r>
            <a:r>
              <a:rPr lang="en-IN" sz="4800" b="1" i="1" dirty="0" smtClean="0"/>
              <a:t>Exchange Outflow</a:t>
            </a:r>
            <a:endParaRPr lang="en-IN" sz="4800" dirty="0"/>
          </a:p>
        </p:txBody>
      </p:sp>
    </p:spTree>
    <p:extLst>
      <p:ext uri="{BB962C8B-B14F-4D97-AF65-F5344CB8AC3E}">
        <p14:creationId xmlns:p14="http://schemas.microsoft.com/office/powerpoint/2010/main" val="11345769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T</a:t>
            </a:r>
            <a:r>
              <a:rPr lang="en-IN" dirty="0" smtClean="0"/>
              <a:t>he </a:t>
            </a:r>
            <a:r>
              <a:rPr lang="en-IN" dirty="0"/>
              <a:t>capital inflows into the </a:t>
            </a:r>
            <a:r>
              <a:rPr lang="en-IN" dirty="0" smtClean="0"/>
              <a:t>country </a:t>
            </a:r>
            <a:r>
              <a:rPr lang="en-IN" dirty="0"/>
              <a:t>dry </a:t>
            </a:r>
            <a:r>
              <a:rPr lang="en-IN" dirty="0" smtClean="0"/>
              <a:t>upped</a:t>
            </a:r>
          </a:p>
          <a:p>
            <a:endParaRPr lang="en-IN" dirty="0"/>
          </a:p>
          <a:p>
            <a:r>
              <a:rPr lang="en-IN" dirty="0"/>
              <a:t>Investments </a:t>
            </a:r>
            <a:r>
              <a:rPr lang="en-IN" dirty="0" smtClean="0"/>
              <a:t>in infrastructure take more time to inject the fund</a:t>
            </a:r>
          </a:p>
          <a:p>
            <a:endParaRPr lang="en-IN" dirty="0"/>
          </a:p>
          <a:p>
            <a:r>
              <a:rPr lang="en-IN" dirty="0"/>
              <a:t>Investment in tourism, hospitality </a:t>
            </a:r>
            <a:r>
              <a:rPr lang="en-IN" dirty="0" smtClean="0"/>
              <a:t>and healthcare </a:t>
            </a:r>
            <a:r>
              <a:rPr lang="en-IN" dirty="0"/>
              <a:t>has slowed down. </a:t>
            </a:r>
            <a:endParaRPr lang="en-IN" dirty="0" smtClean="0"/>
          </a:p>
          <a:p>
            <a:endParaRPr lang="en-IN" dirty="0"/>
          </a:p>
          <a:p>
            <a:r>
              <a:rPr lang="en-IN" dirty="0" smtClean="0"/>
              <a:t>Fresh investment flows </a:t>
            </a:r>
            <a:r>
              <a:rPr lang="en-IN" dirty="0"/>
              <a:t>into India </a:t>
            </a:r>
            <a:r>
              <a:rPr lang="en-IN" dirty="0" smtClean="0"/>
              <a:t>become doubtful.</a:t>
            </a:r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6B22E-FAA9-4E7B-833C-6484BEE0E84A}" type="datetime1">
              <a:rPr lang="en-IN" smtClean="0"/>
              <a:t>02-09-2012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12</a:t>
            </a:fld>
            <a:endParaRPr lang="en-IN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i="1" dirty="0" smtClean="0"/>
              <a:t>Investment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734824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The </a:t>
            </a:r>
            <a:r>
              <a:rPr lang="en-IN" dirty="0" smtClean="0"/>
              <a:t>realty sector witnessed </a:t>
            </a:r>
            <a:r>
              <a:rPr lang="en-IN" dirty="0"/>
              <a:t>a sudden slump in </a:t>
            </a:r>
            <a:r>
              <a:rPr lang="en-IN" dirty="0" smtClean="0"/>
              <a:t>demand because </a:t>
            </a:r>
            <a:r>
              <a:rPr lang="en-IN" dirty="0"/>
              <a:t>of the global economic slowdown</a:t>
            </a:r>
            <a:r>
              <a:rPr lang="en-IN" dirty="0" smtClean="0"/>
              <a:t>.</a:t>
            </a:r>
          </a:p>
          <a:p>
            <a:endParaRPr lang="en-IN" dirty="0"/>
          </a:p>
          <a:p>
            <a:r>
              <a:rPr lang="en-IN" dirty="0" smtClean="0"/>
              <a:t>The recession </a:t>
            </a:r>
            <a:r>
              <a:rPr lang="en-IN" dirty="0"/>
              <a:t>has forced the real estate players </a:t>
            </a:r>
            <a:r>
              <a:rPr lang="en-IN" dirty="0" smtClean="0"/>
              <a:t>to curtail </a:t>
            </a:r>
            <a:r>
              <a:rPr lang="en-IN" dirty="0"/>
              <a:t>their expansion plans</a:t>
            </a:r>
            <a:r>
              <a:rPr lang="en-IN" dirty="0" smtClean="0"/>
              <a:t>.</a:t>
            </a:r>
          </a:p>
          <a:p>
            <a:endParaRPr lang="en-IN" dirty="0"/>
          </a:p>
          <a:p>
            <a:r>
              <a:rPr lang="en-IN" dirty="0"/>
              <a:t>Many on-going </a:t>
            </a:r>
            <a:r>
              <a:rPr lang="en-IN" dirty="0" smtClean="0"/>
              <a:t>real estate </a:t>
            </a:r>
            <a:r>
              <a:rPr lang="en-IN" dirty="0"/>
              <a:t>projects </a:t>
            </a:r>
            <a:r>
              <a:rPr lang="en-IN" dirty="0" smtClean="0"/>
              <a:t>were suffered </a:t>
            </a:r>
            <a:r>
              <a:rPr lang="en-IN" dirty="0"/>
              <a:t>due to lack of </a:t>
            </a:r>
            <a:r>
              <a:rPr lang="en-IN" dirty="0" smtClean="0"/>
              <a:t>capital, both </a:t>
            </a:r>
            <a:r>
              <a:rPr lang="en-IN" dirty="0"/>
              <a:t>from buyers and bankers.</a:t>
            </a:r>
            <a:endParaRPr lang="en-IN" dirty="0"/>
          </a:p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6B22E-FAA9-4E7B-833C-6484BEE0E84A}" type="datetime1">
              <a:rPr lang="en-IN" smtClean="0"/>
              <a:t>02-09-2012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13</a:t>
            </a:fld>
            <a:endParaRPr lang="en-IN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i="1" dirty="0"/>
              <a:t>Real Estate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199399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IN" dirty="0"/>
              <a:t>The financial </a:t>
            </a:r>
            <a:r>
              <a:rPr lang="en-IN" dirty="0" smtClean="0"/>
              <a:t>turmoil affected </a:t>
            </a:r>
            <a:r>
              <a:rPr lang="en-IN" dirty="0"/>
              <a:t>the stock markets even in </a:t>
            </a:r>
            <a:r>
              <a:rPr lang="en-IN" dirty="0" smtClean="0"/>
              <a:t>India</a:t>
            </a:r>
          </a:p>
          <a:p>
            <a:endParaRPr lang="en-IN" dirty="0"/>
          </a:p>
          <a:p>
            <a:r>
              <a:rPr lang="en-IN" dirty="0" smtClean="0"/>
              <a:t>The combination </a:t>
            </a:r>
            <a:r>
              <a:rPr lang="en-IN" dirty="0"/>
              <a:t>of a rapid sell off by </a:t>
            </a:r>
            <a:r>
              <a:rPr lang="en-IN" dirty="0" smtClean="0"/>
              <a:t>financial institutions </a:t>
            </a:r>
            <a:r>
              <a:rPr lang="en-IN" dirty="0"/>
              <a:t>and the prospect of </a:t>
            </a:r>
            <a:r>
              <a:rPr lang="en-IN" dirty="0" smtClean="0"/>
              <a:t>economic slowdown </a:t>
            </a:r>
            <a:r>
              <a:rPr lang="en-IN" dirty="0"/>
              <a:t>have pulled down the stocks </a:t>
            </a:r>
            <a:r>
              <a:rPr lang="en-IN" dirty="0" smtClean="0"/>
              <a:t>and commodities </a:t>
            </a:r>
            <a:r>
              <a:rPr lang="en-IN" dirty="0"/>
              <a:t>market</a:t>
            </a:r>
            <a:r>
              <a:rPr lang="en-IN" dirty="0" smtClean="0"/>
              <a:t>.</a:t>
            </a:r>
          </a:p>
          <a:p>
            <a:endParaRPr lang="en-IN" dirty="0"/>
          </a:p>
          <a:p>
            <a:r>
              <a:rPr lang="en-IN" dirty="0"/>
              <a:t>India’s stock market </a:t>
            </a:r>
            <a:r>
              <a:rPr lang="en-IN" dirty="0" smtClean="0"/>
              <a:t>index—Sensex—touched </a:t>
            </a:r>
            <a:r>
              <a:rPr lang="en-IN" dirty="0"/>
              <a:t>above 21,000 mark in the month </a:t>
            </a:r>
            <a:r>
              <a:rPr lang="en-IN" dirty="0" smtClean="0"/>
              <a:t>of January,2008 </a:t>
            </a:r>
            <a:r>
              <a:rPr lang="en-IN" dirty="0"/>
              <a:t>and has plunged below </a:t>
            </a:r>
            <a:r>
              <a:rPr lang="en-IN" dirty="0" smtClean="0"/>
              <a:t>10,000 during </a:t>
            </a:r>
            <a:r>
              <a:rPr lang="en-IN" dirty="0"/>
              <a:t>October 2008</a:t>
            </a:r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6B22E-FAA9-4E7B-833C-6484BEE0E84A}" type="datetime1">
              <a:rPr lang="en-IN" smtClean="0"/>
              <a:t>02-09-2012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14</a:t>
            </a:fld>
            <a:endParaRPr lang="en-IN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i="1" dirty="0"/>
              <a:t>Stock Market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294120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N" dirty="0"/>
              <a:t>The crisis will sharply </a:t>
            </a:r>
            <a:r>
              <a:rPr lang="en-IN" dirty="0" smtClean="0"/>
              <a:t>contract the </a:t>
            </a:r>
            <a:r>
              <a:rPr lang="en-IN" dirty="0"/>
              <a:t>demand for exports adversely affecting </a:t>
            </a:r>
            <a:r>
              <a:rPr lang="en-IN" dirty="0" smtClean="0"/>
              <a:t>the country’s </a:t>
            </a:r>
            <a:r>
              <a:rPr lang="en-IN" dirty="0"/>
              <a:t>growth prospects</a:t>
            </a:r>
            <a:r>
              <a:rPr lang="en-IN" dirty="0" smtClean="0"/>
              <a:t>.</a:t>
            </a:r>
          </a:p>
          <a:p>
            <a:endParaRPr lang="en-IN" dirty="0"/>
          </a:p>
          <a:p>
            <a:r>
              <a:rPr lang="en-IN" dirty="0"/>
              <a:t>The slowdown in the world </a:t>
            </a:r>
            <a:r>
              <a:rPr lang="en-IN" dirty="0" smtClean="0"/>
              <a:t>economy has </a:t>
            </a:r>
            <a:r>
              <a:rPr lang="en-IN" dirty="0"/>
              <a:t>affected the garment industry. The orders </a:t>
            </a:r>
            <a:r>
              <a:rPr lang="en-IN" dirty="0" smtClean="0"/>
              <a:t>for factories </a:t>
            </a:r>
            <a:r>
              <a:rPr lang="en-IN" dirty="0"/>
              <a:t>which are dependent on exports, </a:t>
            </a:r>
            <a:r>
              <a:rPr lang="en-IN" dirty="0" smtClean="0"/>
              <a:t>mainly to </a:t>
            </a:r>
            <a:r>
              <a:rPr lang="en-IN" dirty="0"/>
              <a:t>the U.S have come down following </a:t>
            </a:r>
            <a:r>
              <a:rPr lang="en-IN" dirty="0" smtClean="0"/>
              <a:t>deferred buying </a:t>
            </a:r>
            <a:r>
              <a:rPr lang="en-IN" dirty="0"/>
              <a:t>by big apparel brands</a:t>
            </a:r>
            <a:r>
              <a:rPr lang="en-IN" dirty="0" smtClean="0"/>
              <a:t>.</a:t>
            </a:r>
          </a:p>
          <a:p>
            <a:endParaRPr lang="en-IN" dirty="0"/>
          </a:p>
          <a:p>
            <a:r>
              <a:rPr lang="en-IN" dirty="0"/>
              <a:t>The global recession will undermine </a:t>
            </a:r>
            <a:r>
              <a:rPr lang="en-IN" dirty="0" smtClean="0"/>
              <a:t>other major </a:t>
            </a:r>
            <a:r>
              <a:rPr lang="en-IN" dirty="0"/>
              <a:t>export sectors of the Indian economy </a:t>
            </a:r>
            <a:r>
              <a:rPr lang="en-IN" dirty="0" smtClean="0"/>
              <a:t>like sea </a:t>
            </a:r>
            <a:r>
              <a:rPr lang="en-IN" dirty="0"/>
              <a:t>foods, gems and jewellery.</a:t>
            </a:r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6B22E-FAA9-4E7B-833C-6484BEE0E84A}" type="datetime1">
              <a:rPr lang="en-IN" smtClean="0"/>
              <a:t>02-09-2012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15</a:t>
            </a:fld>
            <a:endParaRPr lang="en-IN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i="1" dirty="0"/>
              <a:t>Exports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61004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N" dirty="0"/>
              <a:t>The </a:t>
            </a:r>
            <a:r>
              <a:rPr lang="en-IN" dirty="0" smtClean="0"/>
              <a:t>global financial </a:t>
            </a:r>
            <a:r>
              <a:rPr lang="en-IN" dirty="0"/>
              <a:t>crisis could increase unemployment</a:t>
            </a:r>
            <a:r>
              <a:rPr lang="en-IN" dirty="0" smtClean="0"/>
              <a:t>.</a:t>
            </a:r>
          </a:p>
          <a:p>
            <a:endParaRPr lang="en-IN" dirty="0"/>
          </a:p>
          <a:p>
            <a:r>
              <a:rPr lang="en-IN" dirty="0"/>
              <a:t>Layoffs and wage cuts are certain to take place </a:t>
            </a:r>
            <a:r>
              <a:rPr lang="en-IN" dirty="0" smtClean="0"/>
              <a:t>in many </a:t>
            </a:r>
            <a:r>
              <a:rPr lang="en-IN" dirty="0"/>
              <a:t>companies where young employees </a:t>
            </a:r>
            <a:r>
              <a:rPr lang="en-IN" dirty="0" smtClean="0"/>
              <a:t>are working </a:t>
            </a:r>
            <a:r>
              <a:rPr lang="en-IN" dirty="0"/>
              <a:t>in Business Process Outsourcing </a:t>
            </a:r>
            <a:r>
              <a:rPr lang="en-IN" dirty="0" smtClean="0"/>
              <a:t>and Information </a:t>
            </a:r>
            <a:r>
              <a:rPr lang="en-IN" dirty="0"/>
              <a:t>Technology </a:t>
            </a:r>
            <a:r>
              <a:rPr lang="en-IN" dirty="0" smtClean="0"/>
              <a:t>sectors</a:t>
            </a:r>
          </a:p>
          <a:p>
            <a:endParaRPr lang="en-IN" dirty="0"/>
          </a:p>
          <a:p>
            <a:r>
              <a:rPr lang="en-IN" dirty="0"/>
              <a:t>With job losses, the gap between the </a:t>
            </a:r>
            <a:r>
              <a:rPr lang="en-IN" dirty="0" smtClean="0"/>
              <a:t>rich and </a:t>
            </a:r>
            <a:r>
              <a:rPr lang="en-IN" dirty="0"/>
              <a:t>the poor will be widened.</a:t>
            </a:r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6B22E-FAA9-4E7B-833C-6484BEE0E84A}" type="datetime1">
              <a:rPr lang="en-IN" smtClean="0"/>
              <a:t>02-09-2012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www.nisnotes.co.cc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16</a:t>
            </a:fld>
            <a:endParaRPr lang="en-IN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4800" b="1" i="1" dirty="0"/>
              <a:t>Increase in Unemployment</a:t>
            </a:r>
            <a:endParaRPr lang="en-IN" sz="4800" dirty="0"/>
          </a:p>
        </p:txBody>
      </p:sp>
    </p:spTree>
    <p:extLst>
      <p:ext uri="{BB962C8B-B14F-4D97-AF65-F5344CB8AC3E}">
        <p14:creationId xmlns:p14="http://schemas.microsoft.com/office/powerpoint/2010/main" val="24749757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IN" dirty="0" smtClean="0"/>
              <a:t>The  crisis have an adverse </a:t>
            </a:r>
            <a:r>
              <a:rPr lang="en-IN" dirty="0"/>
              <a:t>impact on some of the Indian banks</a:t>
            </a:r>
            <a:r>
              <a:rPr lang="en-IN" dirty="0" smtClean="0"/>
              <a:t>.</a:t>
            </a:r>
          </a:p>
          <a:p>
            <a:endParaRPr lang="en-IN" dirty="0"/>
          </a:p>
          <a:p>
            <a:r>
              <a:rPr lang="en-IN" dirty="0" smtClean="0"/>
              <a:t>Some of </a:t>
            </a:r>
            <a:r>
              <a:rPr lang="en-IN" dirty="0"/>
              <a:t>the Indian banks have invested </a:t>
            </a:r>
            <a:r>
              <a:rPr lang="en-IN" dirty="0" smtClean="0"/>
              <a:t>in derivatives </a:t>
            </a:r>
            <a:r>
              <a:rPr lang="en-IN" dirty="0"/>
              <a:t>which might have exposure to </a:t>
            </a:r>
            <a:r>
              <a:rPr lang="en-IN" dirty="0" smtClean="0"/>
              <a:t>investment bankers in </a:t>
            </a:r>
            <a:r>
              <a:rPr lang="en-IN" dirty="0"/>
              <a:t>U.S.A</a:t>
            </a:r>
            <a:r>
              <a:rPr lang="en-IN" dirty="0" smtClean="0"/>
              <a:t>.</a:t>
            </a:r>
          </a:p>
          <a:p>
            <a:endParaRPr lang="en-IN" dirty="0"/>
          </a:p>
          <a:p>
            <a:r>
              <a:rPr lang="en-IN" dirty="0"/>
              <a:t>the </a:t>
            </a:r>
            <a:r>
              <a:rPr lang="en-IN" dirty="0" smtClean="0"/>
              <a:t>Indian banks </a:t>
            </a:r>
            <a:r>
              <a:rPr lang="en-IN" dirty="0"/>
              <a:t>and financial institutions have </a:t>
            </a:r>
            <a:r>
              <a:rPr lang="en-IN" dirty="0" smtClean="0"/>
              <a:t>not experienced </a:t>
            </a:r>
            <a:r>
              <a:rPr lang="en-IN" dirty="0"/>
              <a:t>the kind of losses and </a:t>
            </a:r>
            <a:r>
              <a:rPr lang="en-IN" dirty="0" smtClean="0"/>
              <a:t>write-downs that </a:t>
            </a:r>
            <a:r>
              <a:rPr lang="en-IN" dirty="0"/>
              <a:t>banks and financial institutions in the </a:t>
            </a:r>
            <a:r>
              <a:rPr lang="en-IN" dirty="0" smtClean="0"/>
              <a:t>Western world </a:t>
            </a:r>
            <a:r>
              <a:rPr lang="en-IN" dirty="0"/>
              <a:t>have </a:t>
            </a:r>
            <a:r>
              <a:rPr lang="en-IN" dirty="0" smtClean="0"/>
              <a:t>faced</a:t>
            </a:r>
          </a:p>
          <a:p>
            <a:endParaRPr lang="en-IN" dirty="0"/>
          </a:p>
          <a:p>
            <a:r>
              <a:rPr lang="en-IN" dirty="0" smtClean="0"/>
              <a:t>Nationalization of bank helps  the banks to overcome the crisis</a:t>
            </a:r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6B22E-FAA9-4E7B-833C-6484BEE0E84A}" type="datetime1">
              <a:rPr lang="en-IN" smtClean="0"/>
              <a:t>02-09-2012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17</a:t>
            </a:fld>
            <a:endParaRPr lang="en-IN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i="1" dirty="0"/>
              <a:t>Banks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670881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err="1"/>
              <a:t>Atreya</a:t>
            </a:r>
            <a:r>
              <a:rPr lang="en-IN" dirty="0"/>
              <a:t> </a:t>
            </a:r>
            <a:r>
              <a:rPr lang="en-IN" dirty="0" err="1"/>
              <a:t>Manohar</a:t>
            </a:r>
            <a:r>
              <a:rPr lang="en-IN" dirty="0"/>
              <a:t> M 2008. The U.S Financial </a:t>
            </a:r>
            <a:r>
              <a:rPr lang="en-IN" dirty="0" smtClean="0"/>
              <a:t>Crisis: Impact </a:t>
            </a:r>
            <a:r>
              <a:rPr lang="en-IN" dirty="0"/>
              <a:t>on the Indian IT Sector. From &lt;http</a:t>
            </a:r>
            <a:r>
              <a:rPr lang="en-IN" dirty="0" smtClean="0"/>
              <a:t>://www.vcircle.com</a:t>
            </a:r>
            <a:r>
              <a:rPr lang="en-IN" dirty="0"/>
              <a:t>&gt; (Retrieved December 29, 2008</a:t>
            </a:r>
            <a:r>
              <a:rPr lang="en-IN" dirty="0" smtClean="0"/>
              <a:t>)</a:t>
            </a:r>
          </a:p>
          <a:p>
            <a:endParaRPr lang="en-IN" dirty="0"/>
          </a:p>
          <a:p>
            <a:r>
              <a:rPr lang="en-IN" smtClean="0"/>
              <a:t>www.nisnotes.co.cc</a:t>
            </a:r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6B22E-FAA9-4E7B-833C-6484BEE0E84A}" type="datetime1">
              <a:rPr lang="en-IN" smtClean="0"/>
              <a:t>02-09-2012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18</a:t>
            </a:fld>
            <a:endParaRPr lang="en-IN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 smtClean="0"/>
              <a:t>Refferences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3095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IN" dirty="0" smtClean="0">
                <a:solidFill>
                  <a:schemeClr val="bg2">
                    <a:lumMod val="25000"/>
                  </a:schemeClr>
                </a:solidFill>
              </a:rPr>
              <a:t>The term </a:t>
            </a:r>
            <a:r>
              <a:rPr lang="en-IN" b="1" dirty="0" smtClean="0">
                <a:solidFill>
                  <a:schemeClr val="bg2">
                    <a:lumMod val="25000"/>
                  </a:schemeClr>
                </a:solidFill>
              </a:rPr>
              <a:t>financial crisis</a:t>
            </a:r>
            <a:r>
              <a:rPr lang="en-IN" dirty="0" smtClean="0">
                <a:solidFill>
                  <a:schemeClr val="bg2">
                    <a:lumMod val="25000"/>
                  </a:schemeClr>
                </a:solidFill>
              </a:rPr>
              <a:t> is applied broadly to a variety of situations in which some financial institutions or assets suddenly lose a large part of their value</a:t>
            </a:r>
          </a:p>
          <a:p>
            <a:pPr marL="0" indent="0" algn="just">
              <a:buNone/>
            </a:pPr>
            <a:endParaRPr lang="en-IN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en-IN" b="1" dirty="0" smtClean="0">
                <a:solidFill>
                  <a:schemeClr val="bg2">
                    <a:lumMod val="25000"/>
                  </a:schemeClr>
                </a:solidFill>
              </a:rPr>
              <a:t>recession</a:t>
            </a:r>
            <a:r>
              <a:rPr lang="en-IN" dirty="0" smtClean="0">
                <a:solidFill>
                  <a:schemeClr val="bg2">
                    <a:lumMod val="25000"/>
                  </a:schemeClr>
                </a:solidFill>
              </a:rPr>
              <a:t> is a business cycle contraction, a general slowdown</a:t>
            </a:r>
            <a:r>
              <a:rPr lang="en-IN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IN" dirty="0" smtClean="0">
                <a:solidFill>
                  <a:schemeClr val="bg2">
                    <a:lumMod val="25000"/>
                  </a:schemeClr>
                </a:solidFill>
              </a:rPr>
              <a:t>in economic activity. Macroeconomic indicators such as GDP, employment, investment spending, capacity utilization, household income, business profits, and inflation fall, while bankruptcies and the unemployment rate rise.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Crisis?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61D4D-3DA0-4C7A-8404-D5A7BC28D0FE}" type="datetime1">
              <a:rPr lang="en-IN" smtClean="0"/>
              <a:t>02-09-2012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776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IN" dirty="0" smtClean="0">
                <a:solidFill>
                  <a:schemeClr val="bg2">
                    <a:lumMod val="25000"/>
                  </a:schemeClr>
                </a:solidFill>
              </a:rPr>
              <a:t>The previous major financial crisis occurred in 1928 to 1933.</a:t>
            </a:r>
          </a:p>
          <a:p>
            <a:pPr algn="just"/>
            <a:endParaRPr lang="en-IN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en-IN" dirty="0" smtClean="0">
                <a:solidFill>
                  <a:schemeClr val="bg2">
                    <a:lumMod val="25000"/>
                  </a:schemeClr>
                </a:solidFill>
              </a:rPr>
              <a:t>The immediate cause or trigger of the crisis was the bursting of the United States housing bubble which peaked in approximately 2005–2006.</a:t>
            </a:r>
          </a:p>
          <a:p>
            <a:pPr algn="just"/>
            <a:endParaRPr lang="en-IN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en-IN" dirty="0" smtClean="0">
                <a:solidFill>
                  <a:schemeClr val="bg2">
                    <a:lumMod val="25000"/>
                  </a:schemeClr>
                </a:solidFill>
              </a:rPr>
              <a:t>Easy credit conditions for a number of years prior to the crisis it results a housing construction boom and encouraging debt-financed consumption.</a:t>
            </a:r>
          </a:p>
          <a:p>
            <a:pPr algn="just"/>
            <a:endParaRPr lang="en-IN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en-IN" dirty="0" smtClean="0">
                <a:solidFill>
                  <a:schemeClr val="bg2">
                    <a:lumMod val="25000"/>
                  </a:schemeClr>
                </a:solidFill>
              </a:rPr>
              <a:t>But the securities for the loan was not enough to the loan rate. It results in collapse of banks</a:t>
            </a:r>
          </a:p>
          <a:p>
            <a:pPr marL="0" indent="0" algn="just">
              <a:buNone/>
            </a:pPr>
            <a:endParaRPr lang="en-IN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en-IN" dirty="0" smtClean="0">
                <a:solidFill>
                  <a:schemeClr val="bg2">
                    <a:lumMod val="25000"/>
                  </a:schemeClr>
                </a:solidFill>
              </a:rPr>
              <a:t>Lehman Brothers bankruptcy in September 2008 has triggered a world-wide economic downturn.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Back Ground of the Crisis 2007- 2009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2B962-80D2-4116-A01C-80D2741C6879}" type="datetime1">
              <a:rPr lang="en-IN" smtClean="0"/>
              <a:t>02-09-2012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9980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G</a:t>
            </a:r>
            <a:r>
              <a:rPr lang="en-US" dirty="0" smtClean="0"/>
              <a:t>ive </a:t>
            </a:r>
            <a:r>
              <a:rPr lang="en-US" dirty="0"/>
              <a:t>way to the biggest banking shakeout ever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There were capital injection by </a:t>
            </a:r>
            <a:r>
              <a:rPr lang="en-US" dirty="0" smtClean="0"/>
              <a:t>governments</a:t>
            </a:r>
          </a:p>
          <a:p>
            <a:endParaRPr lang="en-US" dirty="0"/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interest rates were cut down to help </a:t>
            </a:r>
            <a:r>
              <a:rPr lang="en-US" dirty="0" smtClean="0"/>
              <a:t>borrowers</a:t>
            </a:r>
          </a:p>
          <a:p>
            <a:endParaRPr lang="en-US" dirty="0"/>
          </a:p>
          <a:p>
            <a:r>
              <a:rPr lang="en-US" dirty="0"/>
              <a:t>W</a:t>
            </a:r>
            <a:r>
              <a:rPr lang="en-US" dirty="0" smtClean="0"/>
              <a:t>itnessed </a:t>
            </a:r>
            <a:r>
              <a:rPr lang="en-US" dirty="0"/>
              <a:t>significant slowdowns after seeing strong economic </a:t>
            </a:r>
            <a:r>
              <a:rPr lang="en-US" dirty="0" smtClean="0"/>
              <a:t>growth</a:t>
            </a:r>
          </a:p>
          <a:p>
            <a:endParaRPr lang="en-US" dirty="0"/>
          </a:p>
          <a:p>
            <a:r>
              <a:rPr lang="en-US" dirty="0"/>
              <a:t>Drops in trade, commodity prices, investment and remittances sent from migrant workers have felt the global impact of debt crisis.</a:t>
            </a:r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6B22E-FAA9-4E7B-833C-6484BEE0E84A}" type="datetime1">
              <a:rPr lang="en-IN" smtClean="0"/>
              <a:t>02-09-2012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4</a:t>
            </a:fld>
            <a:endParaRPr lang="en-IN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Global Effects Of Debt Crisis </a:t>
            </a:r>
            <a:endParaRPr lang="en-IN" sz="4400" dirty="0"/>
          </a:p>
        </p:txBody>
      </p:sp>
    </p:spTree>
    <p:extLst>
      <p:ext uri="{BB962C8B-B14F-4D97-AF65-F5344CB8AC3E}">
        <p14:creationId xmlns:p14="http://schemas.microsoft.com/office/powerpoint/2010/main" val="2444922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r-TR" sz="2600" b="1" i="1" dirty="0">
                <a:solidFill>
                  <a:schemeClr val="tx1"/>
                </a:solidFill>
              </a:rPr>
              <a:t>Slowdown in GDP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tr-TR" sz="2600" b="1" i="1" dirty="0">
                <a:solidFill>
                  <a:schemeClr val="tx1"/>
                </a:solidFill>
              </a:rPr>
              <a:t>Current 2008 projection 1.6 % (down from 2.8 % projection in April </a:t>
            </a:r>
            <a:r>
              <a:rPr lang="tr-TR" sz="2600" b="1" i="1" dirty="0" smtClean="0">
                <a:solidFill>
                  <a:schemeClr val="tx1"/>
                </a:solidFill>
              </a:rPr>
              <a:t>2007)</a:t>
            </a:r>
            <a:r>
              <a:rPr lang="en-IN" sz="2600" b="1" i="1" dirty="0" smtClean="0">
                <a:solidFill>
                  <a:schemeClr val="tx1"/>
                </a:solidFill>
              </a:rPr>
              <a:t> </a:t>
            </a:r>
            <a:r>
              <a:rPr lang="tr-TR" sz="2600" b="1" i="1" dirty="0" smtClean="0">
                <a:solidFill>
                  <a:schemeClr val="tx1"/>
                </a:solidFill>
              </a:rPr>
              <a:t>2009 </a:t>
            </a:r>
            <a:r>
              <a:rPr lang="tr-TR" sz="2600" b="1" i="1" dirty="0">
                <a:solidFill>
                  <a:schemeClr val="tx1"/>
                </a:solidFill>
              </a:rPr>
              <a:t>projection: 0.06 </a:t>
            </a:r>
            <a:r>
              <a:rPr lang="tr-TR" sz="2600" b="1" i="1" dirty="0" smtClean="0">
                <a:solidFill>
                  <a:schemeClr val="tx1"/>
                </a:solidFill>
              </a:rPr>
              <a:t>%</a:t>
            </a:r>
            <a:endParaRPr lang="tr-TR" sz="2600" b="1" i="1" dirty="0">
              <a:solidFill>
                <a:schemeClr val="tx1"/>
              </a:solidFill>
            </a:endParaRPr>
          </a:p>
          <a:p>
            <a:pPr lvl="1" fontAlgn="auto">
              <a:spcAft>
                <a:spcPts val="0"/>
              </a:spcAft>
              <a:defRPr/>
            </a:pPr>
            <a:r>
              <a:rPr lang="tr-TR" sz="2600" b="1" i="1" dirty="0">
                <a:solidFill>
                  <a:schemeClr val="tx1"/>
                </a:solidFill>
              </a:rPr>
              <a:t>Consumer confidence lowest since 1978</a:t>
            </a:r>
          </a:p>
          <a:p>
            <a:pPr marL="777240" lvl="2" indent="0" fontAlgn="auto">
              <a:spcAft>
                <a:spcPts val="0"/>
              </a:spcAft>
              <a:buNone/>
              <a:defRPr/>
            </a:pPr>
            <a:r>
              <a:rPr lang="tr-TR" sz="2600" b="1" i="1" dirty="0">
                <a:solidFill>
                  <a:schemeClr val="tx1"/>
                </a:solidFill>
              </a:rPr>
              <a:t>October 2008 consumer sentiment index: 57.5 from 70.3 in September</a:t>
            </a:r>
          </a:p>
          <a:p>
            <a:pPr lvl="2" fontAlgn="auto">
              <a:spcAft>
                <a:spcPts val="0"/>
              </a:spcAft>
              <a:defRPr/>
            </a:pPr>
            <a:r>
              <a:rPr lang="tr-TR" sz="2600" b="1" i="1" dirty="0">
                <a:solidFill>
                  <a:schemeClr val="tx1"/>
                </a:solidFill>
              </a:rPr>
              <a:t>Construction activity much worse: Q208 new constructions starts are 40 % less than post 9/11 (Q401</a:t>
            </a:r>
            <a:r>
              <a:rPr lang="tr-TR" sz="2600" b="1" i="1" dirty="0" smtClean="0">
                <a:solidFill>
                  <a:schemeClr val="tx1"/>
                </a:solidFill>
              </a:rPr>
              <a:t>)</a:t>
            </a:r>
            <a:endParaRPr lang="en-US" sz="2600" b="1" i="1" dirty="0">
              <a:solidFill>
                <a:schemeClr val="tx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6B22E-FAA9-4E7B-833C-6484BEE0E84A}" type="datetime1">
              <a:rPr lang="en-IN" smtClean="0"/>
              <a:t>02-09-2012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5</a:t>
            </a:fld>
            <a:endParaRPr lang="en-IN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2800" b="1" i="1" dirty="0"/>
              <a:t>IMMEDİATE EFFECTS OF CURRENT CRİS</a:t>
            </a:r>
            <a:r>
              <a:rPr lang="en-US" sz="2800" b="1" i="1" dirty="0"/>
              <a:t>I</a:t>
            </a:r>
            <a:r>
              <a:rPr lang="tr-TR" sz="2800" b="1" i="1" dirty="0"/>
              <a:t>S</a:t>
            </a:r>
            <a:br>
              <a:rPr lang="tr-TR" sz="2800" b="1" i="1" dirty="0"/>
            </a:br>
            <a:r>
              <a:rPr lang="en-US" sz="2800" b="1" i="1" dirty="0"/>
              <a:t>IN THE</a:t>
            </a:r>
            <a:r>
              <a:rPr lang="tr-TR" sz="2800" b="1" i="1" dirty="0"/>
              <a:t> </a:t>
            </a:r>
            <a:r>
              <a:rPr lang="en-US" sz="2800" b="1" i="1" dirty="0">
                <a:solidFill>
                  <a:schemeClr val="bg2">
                    <a:lumMod val="50000"/>
                  </a:schemeClr>
                </a:solidFill>
              </a:rPr>
              <a:t>“</a:t>
            </a:r>
            <a:r>
              <a:rPr lang="tr-TR" sz="3200" b="1" i="1" u="sng" dirty="0">
                <a:solidFill>
                  <a:schemeClr val="bg2">
                    <a:lumMod val="50000"/>
                  </a:schemeClr>
                </a:solidFill>
              </a:rPr>
              <a:t>USA</a:t>
            </a:r>
            <a:r>
              <a:rPr lang="en-US" sz="3200" b="1" i="1" u="sng" dirty="0">
                <a:solidFill>
                  <a:schemeClr val="bg2">
                    <a:lumMod val="50000"/>
                  </a:schemeClr>
                </a:solidFill>
              </a:rPr>
              <a:t>’’</a:t>
            </a:r>
            <a:endParaRPr lang="en-IN" sz="2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84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i="1" dirty="0" smtClean="0">
                <a:solidFill>
                  <a:schemeClr val="tx1"/>
                </a:solidFill>
              </a:rPr>
              <a:t>Stock market down</a:t>
            </a:r>
          </a:p>
          <a:p>
            <a:pPr marL="0" indent="0">
              <a:buNone/>
            </a:pPr>
            <a:endParaRPr lang="en-US" b="1" i="1" dirty="0" smtClean="0">
              <a:solidFill>
                <a:schemeClr val="tx1"/>
              </a:solidFill>
            </a:endParaRPr>
          </a:p>
          <a:p>
            <a:r>
              <a:rPr lang="en-US" b="1" i="1" dirty="0" smtClean="0">
                <a:solidFill>
                  <a:schemeClr val="tx1"/>
                </a:solidFill>
              </a:rPr>
              <a:t>Indian currency value 1$=49.89</a:t>
            </a:r>
          </a:p>
          <a:p>
            <a:pPr marL="0" indent="0">
              <a:buNone/>
            </a:pPr>
            <a:endParaRPr lang="en-US" b="1" i="1" dirty="0" smtClean="0">
              <a:solidFill>
                <a:schemeClr val="tx1"/>
              </a:solidFill>
            </a:endParaRPr>
          </a:p>
          <a:p>
            <a:r>
              <a:rPr lang="en-US" b="1" i="1" dirty="0" smtClean="0">
                <a:solidFill>
                  <a:schemeClr val="tx1"/>
                </a:solidFill>
              </a:rPr>
              <a:t>It projects</a:t>
            </a:r>
          </a:p>
          <a:p>
            <a:pPr marL="0" indent="0">
              <a:buNone/>
            </a:pPr>
            <a:endParaRPr lang="en-US" b="1" i="1" dirty="0" smtClean="0">
              <a:solidFill>
                <a:schemeClr val="tx1"/>
              </a:solidFill>
            </a:endParaRPr>
          </a:p>
          <a:p>
            <a:r>
              <a:rPr lang="en-US" b="1" i="1" dirty="0" smtClean="0">
                <a:solidFill>
                  <a:schemeClr val="tx1"/>
                </a:solidFill>
              </a:rPr>
              <a:t>Inflation rate  [highest is 12.6%]</a:t>
            </a:r>
          </a:p>
          <a:p>
            <a:pPr marL="0" indent="0">
              <a:buNone/>
            </a:pPr>
            <a:endParaRPr lang="en-US" b="1" i="1" dirty="0" smtClean="0">
              <a:solidFill>
                <a:schemeClr val="tx1"/>
              </a:solidFill>
            </a:endParaRPr>
          </a:p>
          <a:p>
            <a:r>
              <a:rPr lang="en-US" b="1" i="1" dirty="0" smtClean="0">
                <a:solidFill>
                  <a:schemeClr val="tx1"/>
                </a:solidFill>
              </a:rPr>
              <a:t>GDP towards down</a:t>
            </a:r>
          </a:p>
          <a:p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In India…?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3C9B9-F798-41A3-8381-2DEFEAEBF3C8}" type="datetime1">
              <a:rPr lang="en-IN" smtClean="0"/>
              <a:t>02-09-2012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www.nisnotes.co.cc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3172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6B22E-FAA9-4E7B-833C-6484BEE0E84A}" type="datetime1">
              <a:rPr lang="en-IN" smtClean="0"/>
              <a:t>02-09-2012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7</a:t>
            </a:fld>
            <a:endParaRPr lang="en-IN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1831787"/>
              </p:ext>
            </p:extLst>
          </p:nvPr>
        </p:nvGraphicFramePr>
        <p:xfrm>
          <a:off x="-2" y="2708921"/>
          <a:ext cx="9144002" cy="4680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932374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GDP Growth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Forex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FII Flow </a:t>
                      </a:r>
                    </a:p>
                    <a:p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FDI</a:t>
                      </a:r>
                    </a:p>
                    <a:p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Per Capita</a:t>
                      </a:r>
                    </a:p>
                    <a:p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Inflation</a:t>
                      </a:r>
                    </a:p>
                    <a:p>
                      <a:endParaRPr lang="en-IN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137497">
                <a:tc>
                  <a:txBody>
                    <a:bodyPr/>
                    <a:lstStyle/>
                    <a:p>
                      <a:r>
                        <a:rPr lang="en-IN" dirty="0" smtClean="0">
                          <a:solidFill>
                            <a:schemeClr val="tx1"/>
                          </a:solidFill>
                        </a:rPr>
                        <a:t>1990</a:t>
                      </a:r>
                      <a:endParaRPr lang="en-IN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solidFill>
                            <a:schemeClr val="tx1"/>
                          </a:solidFill>
                        </a:rPr>
                        <a:t>4.9%</a:t>
                      </a:r>
                      <a:endParaRPr lang="en-IN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&lt; USD 1 billion</a:t>
                      </a:r>
                    </a:p>
                    <a:p>
                      <a:endParaRPr lang="en-IN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USD 1 million (1993)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USD 97 million</a:t>
                      </a:r>
                    </a:p>
                    <a:p>
                      <a:endParaRPr lang="en-IN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USD 390</a:t>
                      </a:r>
                    </a:p>
                    <a:p>
                      <a:endParaRPr lang="en-IN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9 %</a:t>
                      </a:r>
                    </a:p>
                    <a:p>
                      <a:endParaRPr lang="en-IN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610649">
                <a:tc>
                  <a:txBody>
                    <a:bodyPr/>
                    <a:lstStyle/>
                    <a:p>
                      <a:r>
                        <a:rPr lang="en-IN" dirty="0" smtClean="0">
                          <a:solidFill>
                            <a:schemeClr val="tx1"/>
                          </a:solidFill>
                        </a:rPr>
                        <a:t>2008</a:t>
                      </a:r>
                      <a:endParaRPr lang="en-IN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solidFill>
                            <a:schemeClr val="tx1"/>
                          </a:solidFill>
                        </a:rPr>
                        <a:t>8.7%</a:t>
                      </a:r>
                      <a:endParaRPr lang="en-IN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USD 309 billion as on Mar 28, 2008</a:t>
                      </a:r>
                      <a:endParaRPr kumimoji="0" lang="en-GB" sz="18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PGothic" pitchFamily="34" charset="-128"/>
                      </a:endParaRPr>
                    </a:p>
                    <a:p>
                      <a:endParaRPr lang="en-IN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USD 16.1 billion in 2007-08</a:t>
                      </a:r>
                    </a:p>
                    <a:p>
                      <a:endParaRPr lang="en-IN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USD 12.7 billion in 2007-08 till December (USD 16 billion in 2006-07)</a:t>
                      </a:r>
                    </a:p>
                    <a:p>
                      <a:endParaRPr lang="en-IN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USD 740</a:t>
                      </a:r>
                    </a:p>
                    <a:p>
                      <a:endParaRPr lang="en-IN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PGothic" pitchFamily="34" charset="-128"/>
                        </a:rPr>
                        <a:t>6.4 %as on JAN 15, 2009</a:t>
                      </a:r>
                    </a:p>
                    <a:p>
                      <a:endParaRPr lang="en-IN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264"/>
            <a:ext cx="9144000" cy="263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795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N" dirty="0"/>
              <a:t>Due to globalization, the Indian </a:t>
            </a:r>
            <a:r>
              <a:rPr lang="en-IN" dirty="0" smtClean="0"/>
              <a:t>economy cannot </a:t>
            </a:r>
            <a:r>
              <a:rPr lang="en-IN" dirty="0"/>
              <a:t>be insulated from the present </a:t>
            </a:r>
            <a:r>
              <a:rPr lang="en-IN" dirty="0" smtClean="0"/>
              <a:t>financial crisis </a:t>
            </a:r>
            <a:r>
              <a:rPr lang="en-IN" dirty="0"/>
              <a:t>in the developed </a:t>
            </a:r>
            <a:r>
              <a:rPr lang="en-IN" dirty="0" smtClean="0"/>
              <a:t>economies</a:t>
            </a:r>
          </a:p>
          <a:p>
            <a:pPr marL="0" indent="0">
              <a:buNone/>
            </a:pPr>
            <a:endParaRPr lang="en-IN" dirty="0" smtClean="0"/>
          </a:p>
          <a:p>
            <a:r>
              <a:rPr lang="en-IN" dirty="0" smtClean="0"/>
              <a:t>The development </a:t>
            </a:r>
            <a:r>
              <a:rPr lang="en-IN" dirty="0"/>
              <a:t>in the U.S financial sector </a:t>
            </a:r>
            <a:r>
              <a:rPr lang="en-IN" dirty="0" smtClean="0"/>
              <a:t>has affected </a:t>
            </a:r>
            <a:r>
              <a:rPr lang="en-IN" dirty="0"/>
              <a:t>not only America but also </a:t>
            </a:r>
            <a:r>
              <a:rPr lang="en-IN" dirty="0" smtClean="0"/>
              <a:t>European Union</a:t>
            </a:r>
            <a:r>
              <a:rPr lang="en-IN" dirty="0"/>
              <a:t>, U.K and Asia</a:t>
            </a:r>
            <a:r>
              <a:rPr lang="en-IN" dirty="0" smtClean="0"/>
              <a:t>.</a:t>
            </a:r>
          </a:p>
          <a:p>
            <a:pPr marL="0" indent="0">
              <a:buNone/>
            </a:pPr>
            <a:endParaRPr lang="en-IN" dirty="0" smtClean="0"/>
          </a:p>
          <a:p>
            <a:r>
              <a:rPr lang="en-IN" dirty="0"/>
              <a:t>The Indian economy </a:t>
            </a:r>
            <a:r>
              <a:rPr lang="en-IN" dirty="0" smtClean="0"/>
              <a:t>too has </a:t>
            </a:r>
            <a:r>
              <a:rPr lang="en-IN" dirty="0"/>
              <a:t>felt the impact of the crisis though not to </a:t>
            </a:r>
            <a:r>
              <a:rPr lang="en-IN" dirty="0" smtClean="0"/>
              <a:t>the same </a:t>
            </a:r>
            <a:r>
              <a:rPr lang="en-IN" dirty="0"/>
              <a:t>extent.</a:t>
            </a:r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6B22E-FAA9-4E7B-833C-6484BEE0E84A}" type="datetime1">
              <a:rPr lang="en-IN" smtClean="0"/>
              <a:t>02-09-2012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8</a:t>
            </a:fld>
            <a:endParaRPr lang="en-IN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Impact on India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84031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N" dirty="0"/>
              <a:t>T</a:t>
            </a:r>
            <a:r>
              <a:rPr lang="en-IN" dirty="0" smtClean="0"/>
              <a:t>here </a:t>
            </a:r>
            <a:r>
              <a:rPr lang="en-IN" dirty="0"/>
              <a:t>is uncertainty across the Indian </a:t>
            </a:r>
            <a:r>
              <a:rPr lang="en-IN" dirty="0" smtClean="0"/>
              <a:t>Software industry.</a:t>
            </a:r>
          </a:p>
          <a:p>
            <a:pPr marL="0" indent="0">
              <a:buNone/>
            </a:pPr>
            <a:endParaRPr lang="en-IN" dirty="0" smtClean="0"/>
          </a:p>
          <a:p>
            <a:r>
              <a:rPr lang="en-IN" dirty="0"/>
              <a:t>Approximately 61 per cent of the Indian </a:t>
            </a:r>
            <a:r>
              <a:rPr lang="en-IN" dirty="0" smtClean="0"/>
              <a:t>IT Sector </a:t>
            </a:r>
            <a:r>
              <a:rPr lang="en-IN" dirty="0"/>
              <a:t>revenues are from U.S </a:t>
            </a:r>
            <a:r>
              <a:rPr lang="en-IN" dirty="0" smtClean="0"/>
              <a:t>financial corporations </a:t>
            </a:r>
            <a:r>
              <a:rPr lang="en-IN" dirty="0"/>
              <a:t>like Goldman Sachs, </a:t>
            </a:r>
            <a:r>
              <a:rPr lang="en-IN" dirty="0" smtClean="0"/>
              <a:t>Washington Mutual</a:t>
            </a:r>
            <a:r>
              <a:rPr lang="en-IN" dirty="0"/>
              <a:t>, Citigroup, Bank of </a:t>
            </a:r>
            <a:r>
              <a:rPr lang="en-IN" dirty="0" smtClean="0"/>
              <a:t>America.</a:t>
            </a:r>
          </a:p>
          <a:p>
            <a:pPr marL="0" indent="0">
              <a:buNone/>
            </a:pPr>
            <a:endParaRPr lang="en-IN" dirty="0" smtClean="0"/>
          </a:p>
          <a:p>
            <a:r>
              <a:rPr lang="en-IN" dirty="0"/>
              <a:t>The revenue contribution from </a:t>
            </a:r>
            <a:r>
              <a:rPr lang="en-IN" dirty="0" smtClean="0"/>
              <a:t>U.S clients </a:t>
            </a:r>
            <a:r>
              <a:rPr lang="en-IN" dirty="0"/>
              <a:t>is approximately 58 per cent.</a:t>
            </a:r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6B22E-FAA9-4E7B-833C-6484BEE0E84A}" type="datetime1">
              <a:rPr lang="en-IN" smtClean="0"/>
              <a:t>02-09-2012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www.nisnotes.co.cc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9A584-FFBE-4243-BFE9-BD55DB31B0A6}" type="slidenum">
              <a:rPr lang="en-IN" smtClean="0"/>
              <a:t>9</a:t>
            </a:fld>
            <a:endParaRPr lang="en-IN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3568" y="548680"/>
            <a:ext cx="7756263" cy="1054250"/>
          </a:xfrm>
        </p:spPr>
        <p:txBody>
          <a:bodyPr/>
          <a:lstStyle/>
          <a:p>
            <a:r>
              <a:rPr lang="en-IN" b="1" i="1" dirty="0" smtClean="0"/>
              <a:t>Information </a:t>
            </a:r>
            <a:r>
              <a:rPr lang="en-IN" b="1" i="1" dirty="0"/>
              <a:t>Technology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55541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93</TotalTime>
  <Words>992</Words>
  <Application>Microsoft Office PowerPoint</Application>
  <PresentationFormat>On-screen Show (4:3)</PresentationFormat>
  <Paragraphs>181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Hardcover</vt:lpstr>
      <vt:lpstr>U.S. housing policies are the root cause of the  financial crisis. Other players-- “greedy” investment bankers; foolish investors; imprudent bankers; incompetent rating agencies; irresponsible housing speculators; short sighted homeowners; and predatory mortgage brokers, lenders, and borrowers--all played a part, but they were only following the economic incentives that government policy laid out for them. - Peter J. Wallison</vt:lpstr>
      <vt:lpstr>Crisis?</vt:lpstr>
      <vt:lpstr>Back Ground of the Crisis 2007- 2009</vt:lpstr>
      <vt:lpstr>Global Effects Of Debt Crisis </vt:lpstr>
      <vt:lpstr>IMMEDİATE EFFECTS OF CURRENT CRİSIS IN THE “USA’’</vt:lpstr>
      <vt:lpstr>In India…?</vt:lpstr>
      <vt:lpstr>PowerPoint Presentation</vt:lpstr>
      <vt:lpstr>Impact on India</vt:lpstr>
      <vt:lpstr>Information Technology</vt:lpstr>
      <vt:lpstr>Exchange Rate</vt:lpstr>
      <vt:lpstr>Foreign Exchange Outflow</vt:lpstr>
      <vt:lpstr>Investment</vt:lpstr>
      <vt:lpstr>Real Estate</vt:lpstr>
      <vt:lpstr>Stock Market</vt:lpstr>
      <vt:lpstr>Exports</vt:lpstr>
      <vt:lpstr>Increase in Unemployment</vt:lpstr>
      <vt:lpstr>Banks</vt:lpstr>
      <vt:lpstr>Refferences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U.S. housing policies are the root cause of the current financial crisis. Other players-- “greedy” investment bankers; foolish investors; imprudent bankers; incompetent rating agencies; irresponsible housing speculators; short sighted homeowners; and predatory mortgage brokers, lenders, and borrowers--all played a part, but they were only following the economic incentives that government policy laid out for them. - Peter J. Wallison</dc:title>
  <dc:creator>Bibin</dc:creator>
  <cp:lastModifiedBy>Bibin</cp:lastModifiedBy>
  <cp:revision>12</cp:revision>
  <dcterms:created xsi:type="dcterms:W3CDTF">2012-09-02T12:12:32Z</dcterms:created>
  <dcterms:modified xsi:type="dcterms:W3CDTF">2012-09-02T13:46:44Z</dcterms:modified>
</cp:coreProperties>
</file>