
<file path=[Content_Types].xml><?xml version="1.0" encoding="utf-8"?>
<Types xmlns="http://schemas.openxmlformats.org/package/2006/content-types">
  <Override PartName="/ppt/slides/slide18.xml" ContentType="application/vnd.openxmlformats-officedocument.presentationml.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ppt/slideLayouts/slideLayout5.xml" ContentType="application/vnd.openxmlformats-officedocument.presentationml.slideLayout+xml"/>
  <Override PartName="/docProps/app.xml" ContentType="application/vnd.openxmlformats-officedocument.extended-properties+xml"/>
  <Override PartName="/ppt/theme/theme2.xml" ContentType="application/vnd.openxmlformats-officedocument.theme+xml"/>
  <Override PartName="/ppt/slideLayouts/slideLayout1.xml" ContentType="application/vnd.openxmlformats-officedocument.presentationml.slideLayout+xml"/>
  <Override PartName="/ppt/slides/slide22.xml" ContentType="application/vnd.openxmlformats-officedocument.presentationml.slide+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slides/slide23.xml" ContentType="application/vnd.openxmlformats-officedocument.presentationml.slide+xml"/>
  <Override PartName="/ppt/slides/slide16.xml" ContentType="application/vnd.openxmlformats-officedocument.presentationml.slide+xml"/>
  <Override PartName="/ppt/notesSlides/notesSlide2.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Layouts/slideLayout4.xml" ContentType="application/vnd.openxmlformats-officedocument.presentationml.slideLayout+xml"/>
  <Override PartName="/ppt/slides/slide25.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92" r:id="rId1"/>
  </p:sldMasterIdLst>
  <p:notesMasterIdLst>
    <p:notesMasterId r:id="rId28"/>
  </p:notesMasterIdLst>
  <p:sldIdLst>
    <p:sldId id="256" r:id="rId2"/>
    <p:sldId id="257" r:id="rId3"/>
    <p:sldId id="294" r:id="rId4"/>
    <p:sldId id="295" r:id="rId5"/>
    <p:sldId id="296" r:id="rId6"/>
    <p:sldId id="259" r:id="rId7"/>
    <p:sldId id="286" r:id="rId8"/>
    <p:sldId id="297" r:id="rId9"/>
    <p:sldId id="260" r:id="rId10"/>
    <p:sldId id="280" r:id="rId11"/>
    <p:sldId id="261" r:id="rId12"/>
    <p:sldId id="270" r:id="rId13"/>
    <p:sldId id="293" r:id="rId14"/>
    <p:sldId id="262" r:id="rId15"/>
    <p:sldId id="258" r:id="rId16"/>
    <p:sldId id="263" r:id="rId17"/>
    <p:sldId id="264" r:id="rId18"/>
    <p:sldId id="288" r:id="rId19"/>
    <p:sldId id="265" r:id="rId20"/>
    <p:sldId id="267" r:id="rId21"/>
    <p:sldId id="266" r:id="rId22"/>
    <p:sldId id="292" r:id="rId23"/>
    <p:sldId id="298" r:id="rId24"/>
    <p:sldId id="268" r:id="rId25"/>
    <p:sldId id="269" r:id="rId26"/>
    <p:sldId id="271" r:id="rId27"/>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1257" autoAdjust="0"/>
    <p:restoredTop sz="98520" autoAdjust="0"/>
  </p:normalViewPr>
  <p:slideViewPr>
    <p:cSldViewPr snapToObjects="1">
      <p:cViewPr>
        <p:scale>
          <a:sx n="130" d="100"/>
          <a:sy n="130" d="100"/>
        </p:scale>
        <p:origin x="-88" y="-8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notesMaster" Target="notesMasters/notesMaster1.xml"/><Relationship Id="rId2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D8A49F8-31E5-4506-8FA9-C9E2A867DE46}" type="datetimeFigureOut">
              <a:rPr lang="en-US" smtClean="0"/>
              <a:pPr/>
              <a:t>9/24/12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631CBC1-5D53-4A1A-941B-7AD16B1CDC37}"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3643F12-55AB-1149-A284-DDA35FCE1404}" type="slidenum">
              <a:rPr lang="en-US"/>
              <a:pPr/>
              <a:t>4</a:t>
            </a:fld>
            <a:endParaRPr lang="en-US"/>
          </a:p>
        </p:txBody>
      </p:sp>
      <p:sp>
        <p:nvSpPr>
          <p:cNvPr id="67586" name="Rectangle 2"/>
          <p:cNvSpPr>
            <a:spLocks noGrp="1" noRot="1" noChangeAspect="1" noChangeArrowheads="1" noTextEdit="1"/>
          </p:cNvSpPr>
          <p:nvPr>
            <p:ph type="sldImg"/>
          </p:nvPr>
        </p:nvSpPr>
        <p:spPr>
          <a:ln/>
        </p:spPr>
      </p:sp>
      <p:sp>
        <p:nvSpPr>
          <p:cNvPr id="675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34F1FEF-189F-4E52-A41E-D27AB89EB314}" type="slidenum">
              <a:rPr lang="en-US"/>
              <a:pPr/>
              <a:t>18</a:t>
            </a:fld>
            <a:endParaRPr lang="en-US"/>
          </a:p>
        </p:txBody>
      </p:sp>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a:xfrm>
            <a:off x="914400" y="4343400"/>
            <a:ext cx="5029200" cy="4114800"/>
          </a:xfrm>
        </p:spPr>
        <p:txBody>
          <a:bodyPr/>
          <a:lstStyle/>
          <a:p>
            <a:r>
              <a:rPr lang="en-US"/>
              <a:t>Functional disability is usually linked to a decline in cognitive functioning. However, the prime marker for AD is cognitive decline and this should always be evaluated. Standard, structured tests should be used to assess cognition. Two tests that can easily be deployed in the primary care setting are: </a:t>
            </a:r>
          </a:p>
          <a:p>
            <a:r>
              <a:rPr lang="en-US"/>
              <a:t>  </a:t>
            </a:r>
          </a:p>
          <a:p>
            <a:r>
              <a:rPr lang="en-US"/>
              <a:t>*Mini Mental State Examination (MMSE) </a:t>
            </a:r>
          </a:p>
          <a:p>
            <a:r>
              <a:rPr lang="en-US"/>
              <a:t>*Clock Draw Test (CDT) </a:t>
            </a:r>
          </a:p>
          <a:p>
            <a:r>
              <a:rPr lang="en-US"/>
              <a:t>  </a:t>
            </a:r>
          </a:p>
          <a:p>
            <a:r>
              <a:rPr lang="en-US"/>
              <a:t>Mini Mental State Examination </a:t>
            </a:r>
          </a:p>
          <a:p>
            <a:r>
              <a:rPr lang="en-US"/>
              <a:t>The next two slides will present the MMSE. The MMSE is a short collection of cognitive tests examining: orientation, memory, attention, recall and language. It is simple and easy to use and involves the patient completing a number of tests (see Slides 19 and 20). Scoring: 24 to 30 is considered normal; below 24 indicates a degree of cognitive decline (mild = 21 to 23, moderate = 11 to 20 and severe = 0 to 10). The score is influenced by a number of factors, including: years of schooling (normal individuals with 9 years of schooling have an MMSE score of 29, with 5­8 years, 26, and with 0­4 years, 22) and cultural background (the statement 'Close your eyes', for example, signifies death in the Chinese culture). </a:t>
            </a:r>
          </a:p>
          <a:p>
            <a:endParaRPr lang="en-US"/>
          </a:p>
          <a:p>
            <a:r>
              <a:rPr lang="en-US"/>
              <a:t>Folstein MF, Folstein SE, McHugh PR. Mini Mental State: a practical method for grading the cognitive state of patients for the clinician. Reproduced by kind permission of J Psychiatr Res 1975;12:189­198, (Elsevier Science). </a:t>
            </a:r>
          </a:p>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a:t>Click to edit Master title style</a:t>
            </a:r>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bwMode="auto">
          <a:xfrm rot="5400000">
            <a:off x="7764621" y="1174097"/>
            <a:ext cx="2286000" cy="381000"/>
          </a:xfrm>
        </p:spPr>
        <p:txBody>
          <a:bodyPr/>
          <a:lstStyle/>
          <a:p>
            <a:pPr>
              <a:defRPr/>
            </a:pPr>
            <a:fld id="{C79C2D6C-F1A4-479B-A460-A70DE838CD81}" type="datetimeFigureOut">
              <a:rPr lang="en-US"/>
              <a:pPr>
                <a:defRPr/>
              </a:pPr>
              <a:t>9/24/12</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pPr>
              <a:defRPr/>
            </a:pPr>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pPr>
              <a:defRPr/>
            </a:pPr>
            <a:fld id="{3F3049DC-C4C7-461E-92F7-76294C3FA9A2}"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pPr>
              <a:defRPr/>
            </a:pPr>
            <a:fld id="{B8D0265F-8488-4B22-847C-326024213AB8}" type="datetimeFigureOut">
              <a:rPr lang="en-US"/>
              <a:pPr>
                <a:defRPr/>
              </a:pPr>
              <a:t>9/24/12</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279F02BC-6DA8-442A-81A6-2F8BDD296DA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pPr>
              <a:defRPr/>
            </a:pPr>
            <a:fld id="{7694C571-4BDD-4171-83AE-FAE8971BA783}" type="datetimeFigureOut">
              <a:rPr lang="en-US"/>
              <a:pPr>
                <a:defRPr/>
              </a:pPr>
              <a:t>9/24/12</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CB556F8-4C07-4D47-A2B5-BA7A471C4AF7}"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4"/>
          </p:nvPr>
        </p:nvSpPr>
        <p:spPr/>
        <p:txBody>
          <a:bodyPr rtlCol="0"/>
          <a:lstStyle/>
          <a:p>
            <a:pPr>
              <a:defRPr/>
            </a:pPr>
            <a:fld id="{8D7E67A2-13FA-460F-A469-BC93364F4128}" type="datetimeFigureOut">
              <a:rPr lang="en-US"/>
              <a:pPr>
                <a:defRPr/>
              </a:pPr>
              <a:t>9/24/12</a:t>
            </a:fld>
            <a:endParaRPr lang="en-US"/>
          </a:p>
        </p:txBody>
      </p:sp>
      <p:sp>
        <p:nvSpPr>
          <p:cNvPr id="9" name="Slide Number Placeholder 8"/>
          <p:cNvSpPr>
            <a:spLocks noGrp="1"/>
          </p:cNvSpPr>
          <p:nvPr>
            <p:ph type="sldNum" sz="quarter" idx="15"/>
          </p:nvPr>
        </p:nvSpPr>
        <p:spPr/>
        <p:txBody>
          <a:bodyPr rtlCol="0"/>
          <a:lstStyle/>
          <a:p>
            <a:pPr>
              <a:defRPr/>
            </a:pPr>
            <a:fld id="{53583E4E-56B6-4167-B523-8508F4C75BB2}" type="slidenum">
              <a:rPr lang="en-US"/>
              <a:pPr>
                <a:defRPr/>
              </a:pPr>
              <a:t>‹#›</a:t>
            </a:fld>
            <a:endParaRPr lang="en-US"/>
          </a:p>
        </p:txBody>
      </p:sp>
      <p:sp>
        <p:nvSpPr>
          <p:cNvPr id="10" name="Footer Placeholder 9"/>
          <p:cNvSpPr>
            <a:spLocks noGrp="1"/>
          </p:cNvSpPr>
          <p:nvPr>
            <p:ph type="ftr" sz="quarter" idx="16"/>
          </p:nvPr>
        </p:nvSpPr>
        <p:spPr/>
        <p:txBody>
          <a:bodyPr rtlCol="0"/>
          <a:lstStyle/>
          <a:p>
            <a:pPr>
              <a:defRPr/>
            </a:pP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a:t>Click to edit Master title style</a:t>
            </a:r>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pPr>
              <a:defRPr/>
            </a:pPr>
            <a:fld id="{D4BDA0F6-85D4-4CF0-9F0F-3EA852EC1BDD}" type="datetimeFigureOut">
              <a:rPr lang="en-US"/>
              <a:pPr>
                <a:defRPr/>
              </a:pPr>
              <a:t>9/24/12</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pPr>
              <a:defRPr/>
            </a:pPr>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2BBB5E19-F10A-4C2F-BF6F-11C513378A2E}" type="slidenum">
              <a:rPr kumimoji="0" lang="en-US" smtClean="0"/>
              <a:pPr/>
              <a:t>‹#›</a:t>
            </a:fld>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5" name="Date Placeholder 4"/>
          <p:cNvSpPr>
            <a:spLocks noGrp="1"/>
          </p:cNvSpPr>
          <p:nvPr>
            <p:ph type="dt" sz="half" idx="10"/>
          </p:nvPr>
        </p:nvSpPr>
        <p:spPr/>
        <p:txBody>
          <a:bodyPr/>
          <a:lstStyle/>
          <a:p>
            <a:pPr>
              <a:defRPr/>
            </a:pPr>
            <a:fld id="{D7606267-46C9-4707-BF3A-72294DC14F02}" type="datetimeFigureOut">
              <a:rPr lang="en-US"/>
              <a:pPr>
                <a:defRPr/>
              </a:pPr>
              <a:t>9/24/12</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FA5B5E63-1B30-4643-A095-ADA8A7BCEA50}" type="slidenum">
              <a:rPr lang="en-US"/>
              <a:pPr>
                <a:defRPr/>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a:t>Click to edit Master title style</a:t>
            </a:r>
          </a:p>
        </p:txBody>
      </p:sp>
      <p:sp>
        <p:nvSpPr>
          <p:cNvPr id="7" name="Date Placeholder 6"/>
          <p:cNvSpPr>
            <a:spLocks noGrp="1"/>
          </p:cNvSpPr>
          <p:nvPr>
            <p:ph type="dt" sz="half" idx="10"/>
          </p:nvPr>
        </p:nvSpPr>
        <p:spPr/>
        <p:txBody>
          <a:bodyPr/>
          <a:lstStyle/>
          <a:p>
            <a:pPr>
              <a:defRPr/>
            </a:pPr>
            <a:fld id="{1B27371A-342E-4537-BF7C-6AA4B35A12AC}" type="datetimeFigureOut">
              <a:rPr lang="en-US"/>
              <a:pPr>
                <a:defRPr/>
              </a:pPr>
              <a:t>9/24/12</a:t>
            </a:fld>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3925FEE4-2344-42A2-AF75-9CB7E9887A44}" type="slidenum">
              <a:rPr lang="en-US"/>
              <a:pPr>
                <a:defRPr/>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6" name="Date Placeholder 5"/>
          <p:cNvSpPr>
            <a:spLocks noGrp="1"/>
          </p:cNvSpPr>
          <p:nvPr>
            <p:ph type="dt" sz="half" idx="10"/>
          </p:nvPr>
        </p:nvSpPr>
        <p:spPr/>
        <p:txBody>
          <a:bodyPr rtlCol="0"/>
          <a:lstStyle/>
          <a:p>
            <a:pPr>
              <a:defRPr/>
            </a:pPr>
            <a:fld id="{23CAAD94-70DE-4BD4-A8DD-773EDB99D599}" type="datetimeFigureOut">
              <a:rPr lang="en-US"/>
              <a:pPr>
                <a:defRPr/>
              </a:pPr>
              <a:t>9/24/12</a:t>
            </a:fld>
            <a:endParaRPr lang="en-US"/>
          </a:p>
        </p:txBody>
      </p:sp>
      <p:sp>
        <p:nvSpPr>
          <p:cNvPr id="7" name="Slide Number Placeholder 6"/>
          <p:cNvSpPr>
            <a:spLocks noGrp="1"/>
          </p:cNvSpPr>
          <p:nvPr>
            <p:ph type="sldNum" sz="quarter" idx="11"/>
          </p:nvPr>
        </p:nvSpPr>
        <p:spPr/>
        <p:txBody>
          <a:bodyPr rtlCol="0"/>
          <a:lstStyle/>
          <a:p>
            <a:pPr>
              <a:defRPr/>
            </a:pPr>
            <a:fld id="{32A12592-58F6-4583-A7E4-943400D3D87E}" type="slidenum">
              <a:rPr lang="en-US"/>
              <a:pPr>
                <a:defRPr/>
              </a:pPr>
              <a:t>‹#›</a:t>
            </a:fld>
            <a:endParaRPr lang="en-US"/>
          </a:p>
        </p:txBody>
      </p:sp>
      <p:sp>
        <p:nvSpPr>
          <p:cNvPr id="8" name="Footer Placeholder 7"/>
          <p:cNvSpPr>
            <a:spLocks noGrp="1"/>
          </p:cNvSpPr>
          <p:nvPr>
            <p:ph type="ftr" sz="quarter" idx="12"/>
          </p:nvPr>
        </p:nvSpPr>
        <p:spPr/>
        <p:txBody>
          <a:bodyPr rtlCol="0"/>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82FA132D-E95D-4BE5-BC65-B32846A26451}" type="datetimeFigureOut">
              <a:rPr lang="en-US"/>
              <a:pPr>
                <a:defRPr/>
              </a:pPr>
              <a:t>9/24/12</a:t>
            </a:fld>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960E2BD0-5BCD-4DE9-BF51-9E1C85C1DC2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a:t>Click to edit Master title style</a:t>
            </a:r>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1" name="Date Placeholder 20"/>
          <p:cNvSpPr>
            <a:spLocks noGrp="1"/>
          </p:cNvSpPr>
          <p:nvPr>
            <p:ph type="dt" sz="half" idx="14"/>
          </p:nvPr>
        </p:nvSpPr>
        <p:spPr/>
        <p:txBody>
          <a:bodyPr rtlCol="0"/>
          <a:lstStyle/>
          <a:p>
            <a:pPr>
              <a:defRPr/>
            </a:pPr>
            <a:fld id="{67E116BE-71DB-4DAF-B27A-DFB32242E36D}" type="datetimeFigureOut">
              <a:rPr lang="en-US"/>
              <a:pPr>
                <a:defRPr/>
              </a:pPr>
              <a:t>9/24/12</a:t>
            </a:fld>
            <a:endParaRPr lang="en-US"/>
          </a:p>
        </p:txBody>
      </p:sp>
      <p:sp>
        <p:nvSpPr>
          <p:cNvPr id="22" name="Slide Number Placeholder 21"/>
          <p:cNvSpPr>
            <a:spLocks noGrp="1"/>
          </p:cNvSpPr>
          <p:nvPr>
            <p:ph type="sldNum" sz="quarter" idx="15"/>
          </p:nvPr>
        </p:nvSpPr>
        <p:spPr/>
        <p:txBody>
          <a:bodyPr rtlCol="0"/>
          <a:lstStyle/>
          <a:p>
            <a:pPr>
              <a:defRPr/>
            </a:pPr>
            <a:fld id="{0AD7BB75-3881-4375-B332-3BECAAA136D5}" type="slidenum">
              <a:rPr lang="en-US"/>
              <a:pPr>
                <a:defRPr/>
              </a:pPr>
              <a:t>‹#›</a:t>
            </a:fld>
            <a:endParaRPr lang="en-US"/>
          </a:p>
        </p:txBody>
      </p:sp>
      <p:sp>
        <p:nvSpPr>
          <p:cNvPr id="23" name="Footer Placeholder 22"/>
          <p:cNvSpPr>
            <a:spLocks noGrp="1"/>
          </p:cNvSpPr>
          <p:nvPr>
            <p:ph type="ftr" sz="quarter" idx="16"/>
          </p:nvPr>
        </p:nvSpPr>
        <p:spPr/>
        <p:txBody>
          <a:bodyPr rtlCol="0"/>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a:t>Click to edit Master title style</a:t>
            </a:r>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dirty="0"/>
              <a:t>Click icon to add picture</a:t>
            </a:r>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pPr>
              <a:defRPr/>
            </a:pPr>
            <a:fld id="{2ECDCCC2-5714-43E6-B7B0-1C7B055549EF}" type="datetimeFigureOut">
              <a:rPr lang="en-US"/>
              <a:pPr>
                <a:defRPr/>
              </a:pPr>
              <a:t>9/24/12</a:t>
            </a:fld>
            <a:endParaRPr lang="en-US"/>
          </a:p>
        </p:txBody>
      </p:sp>
      <p:sp>
        <p:nvSpPr>
          <p:cNvPr id="18" name="Slide Number Placeholder 17"/>
          <p:cNvSpPr>
            <a:spLocks noGrp="1"/>
          </p:cNvSpPr>
          <p:nvPr>
            <p:ph type="sldNum" sz="quarter" idx="11"/>
          </p:nvPr>
        </p:nvSpPr>
        <p:spPr/>
        <p:txBody>
          <a:bodyPr rtlCol="0"/>
          <a:lstStyle/>
          <a:p>
            <a:pPr>
              <a:defRPr/>
            </a:pPr>
            <a:fld id="{DB18B89E-BD44-44A7-8437-A7ACCB0019D6}" type="slidenum">
              <a:rPr lang="en-US"/>
              <a:pPr>
                <a:defRPr/>
              </a:pPr>
              <a:t>‹#›</a:t>
            </a:fld>
            <a:endParaRPr lang="en-US"/>
          </a:p>
        </p:txBody>
      </p:sp>
      <p:sp>
        <p:nvSpPr>
          <p:cNvPr id="21" name="Footer Placeholder 20"/>
          <p:cNvSpPr>
            <a:spLocks noGrp="1"/>
          </p:cNvSpPr>
          <p:nvPr>
            <p:ph type="ftr" sz="quarter" idx="12"/>
          </p:nvPr>
        </p:nvSpPr>
        <p:spPr/>
        <p:txBody>
          <a:bodyPr rtlCol="0"/>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pPr>
              <a:defRPr/>
            </a:pPr>
            <a:fld id="{02AABB0A-56EA-4DD4-81F3-7A7CF05A5D55}" type="datetimeFigureOut">
              <a:rPr lang="en-US"/>
              <a:pPr>
                <a:defRPr/>
              </a:pPr>
              <a:t>9/24/12</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pPr>
              <a:defRPr/>
            </a:pPr>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pPr>
              <a:defRPr/>
            </a:pPr>
            <a:fld id="{628AEE4F-53D4-47AE-8E72-817E6DB0BB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2.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png"/><Relationship Id="rId3"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800100" y="1752600"/>
            <a:ext cx="7429500" cy="1524000"/>
          </a:xfrm>
        </p:spPr>
        <p:txBody>
          <a:bodyPr>
            <a:noAutofit/>
          </a:bodyPr>
          <a:lstStyle/>
          <a:p>
            <a:r>
              <a:rPr lang="en-US" sz="4400" smtClean="0"/>
              <a:t>Korelasi Klinis-Topis Gejala Neuropsikiatri</a:t>
            </a:r>
          </a:p>
        </p:txBody>
      </p:sp>
      <p:sp>
        <p:nvSpPr>
          <p:cNvPr id="3" name="Subtitle 2"/>
          <p:cNvSpPr>
            <a:spLocks noGrp="1"/>
          </p:cNvSpPr>
          <p:nvPr>
            <p:ph type="subTitle" idx="1"/>
          </p:nvPr>
        </p:nvSpPr>
        <p:spPr>
          <a:xfrm>
            <a:off x="762000" y="838200"/>
            <a:ext cx="3124200" cy="914400"/>
          </a:xfrm>
        </p:spPr>
        <p:txBody>
          <a:bodyPr rtlCol="0">
            <a:normAutofit/>
          </a:bodyPr>
          <a:lstStyle/>
          <a:p>
            <a:pPr algn="l" fontAlgn="auto">
              <a:spcAft>
                <a:spcPts val="0"/>
              </a:spcAft>
              <a:buFont typeface="Arial"/>
              <a:buNone/>
              <a:defRPr/>
            </a:pPr>
            <a:r>
              <a:rPr lang="en-US"/>
              <a:t>Kuliah</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371600"/>
            <a:ext cx="2743200" cy="655638"/>
          </a:xfrm>
        </p:spPr>
        <p:txBody>
          <a:bodyPr>
            <a:normAutofit/>
          </a:bodyPr>
          <a:lstStyle/>
          <a:p>
            <a:r>
              <a:rPr lang="en-US" sz="2800" dirty="0" smtClean="0"/>
              <a:t>PERILAKU</a:t>
            </a:r>
            <a:endParaRPr lang="en-US" sz="2800" dirty="0"/>
          </a:p>
        </p:txBody>
      </p:sp>
      <p:sp>
        <p:nvSpPr>
          <p:cNvPr id="3" name="Content Placeholder 2"/>
          <p:cNvSpPr>
            <a:spLocks noGrp="1"/>
          </p:cNvSpPr>
          <p:nvPr>
            <p:ph sz="quarter" idx="1"/>
          </p:nvPr>
        </p:nvSpPr>
        <p:spPr>
          <a:xfrm>
            <a:off x="457200" y="2209800"/>
            <a:ext cx="4267200" cy="2209800"/>
          </a:xfrm>
        </p:spPr>
        <p:txBody>
          <a:bodyPr/>
          <a:lstStyle/>
          <a:p>
            <a:pPr marL="355600" lvl="1" indent="11113">
              <a:buNone/>
            </a:pPr>
            <a:r>
              <a:rPr lang="en-US" dirty="0" err="1" smtClean="0"/>
              <a:t>Kemampuan</a:t>
            </a:r>
            <a:r>
              <a:rPr lang="en-US" dirty="0" smtClean="0"/>
              <a:t> </a:t>
            </a:r>
            <a:r>
              <a:rPr lang="en-US" dirty="0" err="1" smtClean="0"/>
              <a:t>utk</a:t>
            </a:r>
            <a:r>
              <a:rPr lang="en-US" dirty="0" smtClean="0"/>
              <a:t> </a:t>
            </a:r>
            <a:r>
              <a:rPr lang="en-US" dirty="0" err="1" smtClean="0"/>
              <a:t>mempertahankan</a:t>
            </a:r>
            <a:r>
              <a:rPr lang="en-US" dirty="0" smtClean="0"/>
              <a:t> </a:t>
            </a:r>
            <a:r>
              <a:rPr lang="en-US" dirty="0" err="1" smtClean="0"/>
              <a:t>atensi</a:t>
            </a:r>
            <a:r>
              <a:rPr lang="en-US" dirty="0" smtClean="0"/>
              <a:t>, </a:t>
            </a:r>
            <a:r>
              <a:rPr lang="en-US" dirty="0" err="1" smtClean="0"/>
              <a:t>berkomunikasi</a:t>
            </a:r>
            <a:r>
              <a:rPr lang="en-US" dirty="0" smtClean="0"/>
              <a:t> </a:t>
            </a:r>
            <a:r>
              <a:rPr lang="en-US" dirty="0" err="1" smtClean="0"/>
              <a:t>&amp; mampu</a:t>
            </a:r>
            <a:r>
              <a:rPr lang="en-US" dirty="0" smtClean="0"/>
              <a:t> </a:t>
            </a:r>
            <a:r>
              <a:rPr lang="en-US" dirty="0" err="1" smtClean="0"/>
              <a:t>mengingat</a:t>
            </a:r>
            <a:r>
              <a:rPr lang="en-US" dirty="0" smtClean="0"/>
              <a:t> </a:t>
            </a:r>
            <a:r>
              <a:rPr lang="en-US" dirty="0" err="1" smtClean="0"/>
              <a:t>memori</a:t>
            </a:r>
            <a:r>
              <a:rPr lang="en-US" dirty="0" smtClean="0"/>
              <a:t> lama </a:t>
            </a:r>
            <a:r>
              <a:rPr lang="en-US" dirty="0" err="1" smtClean="0"/>
              <a:t>serta</a:t>
            </a:r>
            <a:r>
              <a:rPr lang="en-US" dirty="0" smtClean="0"/>
              <a:t>  </a:t>
            </a:r>
            <a:r>
              <a:rPr lang="en-US" dirty="0" err="1" smtClean="0"/>
              <a:t>membuat</a:t>
            </a:r>
            <a:r>
              <a:rPr lang="en-US" dirty="0" smtClean="0"/>
              <a:t> </a:t>
            </a:r>
            <a:r>
              <a:rPr lang="en-US" dirty="0" err="1" smtClean="0"/>
              <a:t>rencana</a:t>
            </a:r>
            <a:r>
              <a:rPr lang="en-US" dirty="0" smtClean="0"/>
              <a:t> </a:t>
            </a:r>
            <a:r>
              <a:rPr lang="en-US" dirty="0" err="1" smtClean="0"/>
              <a:t>untuk</a:t>
            </a:r>
            <a:r>
              <a:rPr lang="en-US" dirty="0" smtClean="0"/>
              <a:t> </a:t>
            </a:r>
            <a:r>
              <a:rPr lang="en-US" dirty="0" err="1" smtClean="0"/>
              <a:t>masa</a:t>
            </a:r>
            <a:r>
              <a:rPr lang="en-US" dirty="0" smtClean="0"/>
              <a:t> </a:t>
            </a:r>
            <a:r>
              <a:rPr lang="en-US" dirty="0" err="1" smtClean="0"/>
              <a:t>depan</a:t>
            </a:r>
            <a:endParaRPr lang="en-US" dirty="0" smtClean="0"/>
          </a:p>
        </p:txBody>
      </p:sp>
      <p:sp>
        <p:nvSpPr>
          <p:cNvPr id="4" name="Title 1"/>
          <p:cNvSpPr txBox="1">
            <a:spLocks/>
          </p:cNvSpPr>
          <p:nvPr/>
        </p:nvSpPr>
        <p:spPr>
          <a:xfrm>
            <a:off x="5257800" y="1295400"/>
            <a:ext cx="2667000" cy="731838"/>
          </a:xfrm>
          <a:prstGeom prst="rect">
            <a:avLst/>
          </a:prstGeom>
        </p:spPr>
        <p:txBody>
          <a:bodyPr vert="horz" anchor="b">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small" spc="0" normalizeH="0" baseline="0" noProof="0" dirty="0" smtClean="0">
                <a:ln>
                  <a:noFill/>
                </a:ln>
                <a:solidFill>
                  <a:schemeClr val="tx2"/>
                </a:solidFill>
                <a:effectLst/>
                <a:uLnTx/>
                <a:uFillTx/>
                <a:latin typeface="+mj-lt"/>
                <a:ea typeface="+mj-ea"/>
                <a:cs typeface="+mj-cs"/>
              </a:rPr>
              <a:t>KOGNITIF</a:t>
            </a:r>
            <a:endParaRPr kumimoji="0" lang="en-US" sz="2800" b="0" i="0" u="none" strike="noStrike" kern="1200" cap="small" spc="0" normalizeH="0" baseline="0" noProof="0" dirty="0">
              <a:ln>
                <a:noFill/>
              </a:ln>
              <a:solidFill>
                <a:schemeClr val="tx2"/>
              </a:solidFill>
              <a:effectLst/>
              <a:uLnTx/>
              <a:uFillTx/>
              <a:latin typeface="+mj-lt"/>
              <a:ea typeface="+mj-ea"/>
              <a:cs typeface="+mj-cs"/>
            </a:endParaRPr>
          </a:p>
        </p:txBody>
      </p:sp>
      <p:sp>
        <p:nvSpPr>
          <p:cNvPr id="5" name="Content Placeholder 2"/>
          <p:cNvSpPr txBox="1">
            <a:spLocks/>
          </p:cNvSpPr>
          <p:nvPr/>
        </p:nvSpPr>
        <p:spPr>
          <a:xfrm>
            <a:off x="4419600" y="1905000"/>
            <a:ext cx="3886200" cy="2971800"/>
          </a:xfrm>
          <a:prstGeom prst="rect">
            <a:avLst/>
          </a:prstGeom>
        </p:spPr>
        <p:txBody>
          <a:bodyPr vert="horz">
            <a:normAutofit/>
          </a:bodyPr>
          <a:lstStyle/>
          <a:p>
            <a:pPr marL="469900" marR="0" lvl="0" indent="-469900" algn="l" defTabSz="914400" rtl="0" eaLnBrk="1" fontAlgn="auto" latinLnBrk="0" hangingPunct="1">
              <a:lnSpc>
                <a:spcPct val="100000"/>
              </a:lnSpc>
              <a:spcBef>
                <a:spcPts val="600"/>
              </a:spcBef>
              <a:spcAft>
                <a:spcPts val="0"/>
              </a:spcAft>
              <a:buClr>
                <a:schemeClr val="accent1"/>
              </a:buClr>
              <a:buSzPct val="70000"/>
              <a:buFont typeface="Wingdings"/>
              <a:buNone/>
              <a:tabLst/>
              <a:defRPr/>
            </a:pPr>
            <a:r>
              <a:rPr kumimoji="0" lang="en-US" sz="36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400" b="0" i="0" u="none" strike="noStrike" kern="1200" cap="none" spc="0" normalizeH="0" baseline="0" noProof="0" dirty="0" smtClean="0">
                <a:ln>
                  <a:noFill/>
                </a:ln>
                <a:solidFill>
                  <a:schemeClr val="tx1"/>
                </a:solidFill>
                <a:effectLst/>
                <a:uLnTx/>
                <a:uFillTx/>
                <a:latin typeface="+mn-lt"/>
                <a:ea typeface="+mn-ea"/>
                <a:cs typeface="+mn-cs"/>
              </a:rPr>
              <a:t>5 </a:t>
            </a:r>
            <a:r>
              <a:rPr kumimoji="0" lang="en-US" sz="2400" b="0" i="0" u="none" strike="noStrike" kern="1200" cap="none" spc="0" normalizeH="0" baseline="0" noProof="0" dirty="0" err="1" smtClean="0">
                <a:ln>
                  <a:noFill/>
                </a:ln>
                <a:solidFill>
                  <a:schemeClr val="tx1"/>
                </a:solidFill>
                <a:effectLst/>
                <a:uLnTx/>
                <a:uFillTx/>
                <a:latin typeface="+mn-lt"/>
                <a:ea typeface="+mn-ea"/>
                <a:cs typeface="+mn-cs"/>
              </a:rPr>
              <a:t>modalitas</a:t>
            </a:r>
            <a:r>
              <a:rPr kumimoji="0" lang="en-US" sz="2400" b="0" i="0" u="none" strike="noStrike" kern="1200" cap="none" spc="0" normalizeH="0" baseline="0" noProof="0" dirty="0" smtClean="0">
                <a:ln>
                  <a:noFill/>
                </a:ln>
                <a:solidFill>
                  <a:schemeClr val="tx1"/>
                </a:solidFill>
                <a:effectLst/>
                <a:uLnTx/>
                <a:uFillTx/>
                <a:latin typeface="+mn-lt"/>
                <a:ea typeface="+mn-ea"/>
                <a:cs typeface="+mn-cs"/>
              </a:rPr>
              <a:t>:</a:t>
            </a:r>
          </a:p>
          <a:p>
            <a:pPr marL="469900" marR="0" lvl="0" indent="-469900" algn="l" defTabSz="914400" rtl="0" eaLnBrk="1" fontAlgn="auto" latinLnBrk="0" hangingPunct="1">
              <a:lnSpc>
                <a:spcPct val="100000"/>
              </a:lnSpc>
              <a:spcBef>
                <a:spcPts val="600"/>
              </a:spcBef>
              <a:spcAft>
                <a:spcPts val="0"/>
              </a:spcAft>
              <a:buClr>
                <a:schemeClr val="accent1"/>
              </a:buClr>
              <a:buSzPct val="70000"/>
              <a:buFont typeface="Wingdings"/>
              <a:buNone/>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400" b="1" i="0" u="none" strike="noStrike" kern="1200" cap="none" spc="0" normalizeH="0" baseline="0" noProof="0" dirty="0" smtClean="0">
                <a:ln>
                  <a:noFill/>
                </a:ln>
                <a:solidFill>
                  <a:schemeClr val="tx1"/>
                </a:solidFill>
                <a:effectLst/>
                <a:uLnTx/>
                <a:uFillTx/>
                <a:latin typeface="+mn-lt"/>
                <a:ea typeface="+mn-ea"/>
                <a:cs typeface="+mn-cs"/>
              </a:rPr>
              <a:t>› </a:t>
            </a:r>
            <a:r>
              <a:rPr kumimoji="0" lang="en-US" sz="2400" b="0" i="0" u="none" strike="noStrike" kern="1200" cap="none" spc="0" normalizeH="0" baseline="0" noProof="0" dirty="0" err="1" smtClean="0">
                <a:ln>
                  <a:noFill/>
                </a:ln>
                <a:solidFill>
                  <a:schemeClr val="tx1"/>
                </a:solidFill>
                <a:effectLst/>
                <a:uLnTx/>
                <a:uFillTx/>
                <a:latin typeface="+mn-lt"/>
                <a:ea typeface="+mn-ea"/>
                <a:cs typeface="+mn-cs"/>
              </a:rPr>
              <a:t>Atensi</a:t>
            </a: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a:p>
            <a:pPr marL="469900" marR="0" lvl="0" indent="-469900" algn="l" defTabSz="914400" rtl="0" eaLnBrk="1" fontAlgn="auto" latinLnBrk="0" hangingPunct="1">
              <a:lnSpc>
                <a:spcPct val="100000"/>
              </a:lnSpc>
              <a:spcBef>
                <a:spcPts val="600"/>
              </a:spcBef>
              <a:spcAft>
                <a:spcPts val="0"/>
              </a:spcAft>
              <a:buClr>
                <a:schemeClr val="accent1"/>
              </a:buClr>
              <a:buSzPct val="70000"/>
              <a:buFont typeface="Wingdings"/>
              <a:buNone/>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		› </a:t>
            </a:r>
            <a:r>
              <a:rPr kumimoji="0" lang="en-US" sz="2400" b="0" i="0" u="none" strike="noStrike" kern="1200" cap="none" spc="0" normalizeH="0" baseline="0" noProof="0" dirty="0" err="1" smtClean="0">
                <a:ln>
                  <a:noFill/>
                </a:ln>
                <a:solidFill>
                  <a:schemeClr val="tx1"/>
                </a:solidFill>
                <a:effectLst/>
                <a:uLnTx/>
                <a:uFillTx/>
                <a:latin typeface="+mn-lt"/>
                <a:ea typeface="+mn-ea"/>
                <a:cs typeface="+mn-cs"/>
              </a:rPr>
              <a:t>Bahasa</a:t>
            </a:r>
            <a:r>
              <a:rPr kumimoji="0" lang="en-US" sz="2400" b="0" i="0" u="none" strike="noStrike" kern="1200" cap="none" spc="0" normalizeH="0" baseline="0" noProof="0" dirty="0" smtClean="0">
                <a:ln>
                  <a:noFill/>
                </a:ln>
                <a:solidFill>
                  <a:schemeClr val="tx1"/>
                </a:solidFill>
                <a:effectLst/>
                <a:uLnTx/>
                <a:uFillTx/>
                <a:latin typeface="+mn-lt"/>
                <a:ea typeface="+mn-ea"/>
                <a:cs typeface="+mn-cs"/>
              </a:rPr>
              <a:t> </a:t>
            </a:r>
          </a:p>
          <a:p>
            <a:pPr marL="469900" marR="0" lvl="0" indent="-469900" algn="l" defTabSz="914400" rtl="0" eaLnBrk="1" fontAlgn="auto" latinLnBrk="0" hangingPunct="1">
              <a:lnSpc>
                <a:spcPct val="100000"/>
              </a:lnSpc>
              <a:spcBef>
                <a:spcPts val="600"/>
              </a:spcBef>
              <a:spcAft>
                <a:spcPts val="0"/>
              </a:spcAft>
              <a:buClr>
                <a:schemeClr val="accent1"/>
              </a:buClr>
              <a:buSzPct val="70000"/>
              <a:buFont typeface="Wingdings"/>
              <a:buNone/>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		› </a:t>
            </a:r>
            <a:r>
              <a:rPr kumimoji="0" lang="en-US" sz="2400" b="0" i="0" u="none" strike="noStrike" kern="1200" cap="none" spc="0" normalizeH="0" baseline="0" noProof="0" dirty="0" err="1" smtClean="0">
                <a:ln>
                  <a:noFill/>
                </a:ln>
                <a:solidFill>
                  <a:schemeClr val="tx1"/>
                </a:solidFill>
                <a:effectLst/>
                <a:uLnTx/>
                <a:uFillTx/>
                <a:latin typeface="+mn-lt"/>
                <a:ea typeface="+mn-ea"/>
                <a:cs typeface="+mn-cs"/>
              </a:rPr>
              <a:t>Memori</a:t>
            </a: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a:p>
            <a:pPr marL="469900" marR="0" lvl="0" indent="-469900" algn="l" defTabSz="914400" rtl="0" eaLnBrk="1" fontAlgn="auto" latinLnBrk="0" hangingPunct="1">
              <a:lnSpc>
                <a:spcPct val="100000"/>
              </a:lnSpc>
              <a:spcBef>
                <a:spcPts val="600"/>
              </a:spcBef>
              <a:spcAft>
                <a:spcPts val="0"/>
              </a:spcAft>
              <a:buClr>
                <a:schemeClr val="accent1"/>
              </a:buClr>
              <a:buSzPct val="70000"/>
              <a:buFont typeface="Wingdings"/>
              <a:buNone/>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		› </a:t>
            </a:r>
            <a:r>
              <a:rPr kumimoji="0" lang="en-US" sz="2400" b="0" i="0" u="none" strike="noStrike" kern="1200" cap="none" spc="0" normalizeH="0" baseline="0" noProof="0" dirty="0" err="1" smtClean="0">
                <a:ln>
                  <a:noFill/>
                </a:ln>
                <a:solidFill>
                  <a:schemeClr val="tx1"/>
                </a:solidFill>
                <a:effectLst/>
                <a:uLnTx/>
                <a:uFillTx/>
                <a:latin typeface="+mn-lt"/>
                <a:ea typeface="+mn-ea"/>
                <a:cs typeface="+mn-cs"/>
              </a:rPr>
              <a:t>Visuospasial</a:t>
            </a: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a:p>
            <a:pPr marL="469900" marR="0" lvl="0" indent="-469900" algn="l" defTabSz="914400" rtl="0" eaLnBrk="1" fontAlgn="auto" latinLnBrk="0" hangingPunct="1">
              <a:lnSpc>
                <a:spcPct val="100000"/>
              </a:lnSpc>
              <a:spcBef>
                <a:spcPts val="600"/>
              </a:spcBef>
              <a:spcAft>
                <a:spcPts val="0"/>
              </a:spcAft>
              <a:buClr>
                <a:schemeClr val="accent1"/>
              </a:buClr>
              <a:buSzPct val="70000"/>
              <a:buFont typeface="Wingdings"/>
              <a:buNone/>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		› </a:t>
            </a:r>
            <a:r>
              <a:rPr kumimoji="0" lang="en-US" sz="2400" b="0" i="0" u="none" strike="noStrike" kern="1200" cap="none" spc="0" normalizeH="0" baseline="0" noProof="0" dirty="0" err="1" smtClean="0">
                <a:ln>
                  <a:noFill/>
                </a:ln>
                <a:solidFill>
                  <a:schemeClr val="tx1"/>
                </a:solidFill>
                <a:effectLst/>
                <a:uLnTx/>
                <a:uFillTx/>
                <a:latin typeface="+mn-lt"/>
                <a:ea typeface="+mn-ea"/>
                <a:cs typeface="+mn-cs"/>
              </a:rPr>
              <a:t>Fungsi</a:t>
            </a:r>
            <a:r>
              <a:rPr kumimoji="0" lang="en-US" sz="24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400" b="0" i="0" u="none" strike="noStrike" kern="1200" cap="none" spc="0" normalizeH="0" baseline="0" noProof="0" dirty="0" err="1" smtClean="0">
                <a:ln>
                  <a:noFill/>
                </a:ln>
                <a:solidFill>
                  <a:schemeClr val="tx1"/>
                </a:solidFill>
                <a:effectLst/>
                <a:uLnTx/>
                <a:uFillTx/>
                <a:latin typeface="+mn-lt"/>
                <a:ea typeface="+mn-ea"/>
                <a:cs typeface="+mn-cs"/>
              </a:rPr>
              <a:t>eksekutif</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smtClean="0">
                <a:solidFill>
                  <a:srgbClr val="E75C01"/>
                </a:solidFill>
              </a:rPr>
              <a:t>Gangguan Mental Organik</a:t>
            </a:r>
          </a:p>
        </p:txBody>
      </p:sp>
      <p:sp>
        <p:nvSpPr>
          <p:cNvPr id="3" name="Content Placeholder 2"/>
          <p:cNvSpPr>
            <a:spLocks noGrp="1"/>
          </p:cNvSpPr>
          <p:nvPr>
            <p:ph sz="quarter" idx="1"/>
          </p:nvPr>
        </p:nvSpPr>
        <p:spPr>
          <a:xfrm>
            <a:off x="457200" y="1600200"/>
            <a:ext cx="8686800" cy="4876800"/>
          </a:xfrm>
        </p:spPr>
        <p:txBody>
          <a:bodyPr rtlCol="0">
            <a:normAutofit/>
          </a:bodyPr>
          <a:lstStyle/>
          <a:p>
            <a:pPr fontAlgn="auto">
              <a:spcAft>
                <a:spcPts val="0"/>
              </a:spcAft>
              <a:buFont typeface="Arial"/>
              <a:buChar char="•"/>
              <a:defRPr/>
            </a:pPr>
            <a:r>
              <a:rPr lang="en-US" dirty="0" err="1" smtClean="0"/>
              <a:t>Definisi</a:t>
            </a:r>
            <a:r>
              <a:rPr lang="en-US" dirty="0" smtClean="0"/>
              <a:t>: </a:t>
            </a:r>
            <a:r>
              <a:rPr lang="en-US" dirty="0" err="1" smtClean="0"/>
              <a:t>suatu kelompok gangguan jiwa</a:t>
            </a:r>
            <a:r>
              <a:rPr lang="en-US" dirty="0" smtClean="0"/>
              <a:t> yang </a:t>
            </a:r>
            <a:r>
              <a:rPr lang="en-US" dirty="0" err="1" smtClean="0"/>
              <a:t>disebabkan oleh adanya gangguan pada jaringan otak atau pada</a:t>
            </a:r>
            <a:r>
              <a:rPr lang="en-US" dirty="0" smtClean="0"/>
              <a:t> organ lain di </a:t>
            </a:r>
            <a:r>
              <a:rPr lang="en-US" dirty="0" err="1" smtClean="0"/>
              <a:t>luar otak tapi mempengaruhi fungsi otak</a:t>
            </a:r>
            <a:r>
              <a:rPr lang="en-US" dirty="0" smtClean="0"/>
              <a:t> (PPDGJ III).</a:t>
            </a:r>
          </a:p>
          <a:p>
            <a:pPr fontAlgn="auto">
              <a:spcAft>
                <a:spcPts val="0"/>
              </a:spcAft>
              <a:buFont typeface="Arial"/>
              <a:buChar char="•"/>
              <a:defRPr/>
            </a:pPr>
            <a:r>
              <a:rPr lang="en-US" dirty="0" err="1" smtClean="0"/>
              <a:t>Klasifikasi</a:t>
            </a:r>
            <a:r>
              <a:rPr lang="en-US" dirty="0" smtClean="0"/>
              <a:t> :</a:t>
            </a:r>
          </a:p>
          <a:p>
            <a:pPr lvl="1" fontAlgn="auto">
              <a:spcAft>
                <a:spcPts val="0"/>
              </a:spcAft>
              <a:buFont typeface="Arial"/>
              <a:buChar char="–"/>
              <a:defRPr/>
            </a:pPr>
            <a:r>
              <a:rPr lang="en-US" dirty="0" err="1" smtClean="0"/>
              <a:t>Demensia</a:t>
            </a:r>
            <a:endParaRPr lang="en-US" dirty="0" smtClean="0"/>
          </a:p>
          <a:p>
            <a:pPr lvl="1" fontAlgn="auto">
              <a:spcAft>
                <a:spcPts val="0"/>
              </a:spcAft>
              <a:buFont typeface="Arial"/>
              <a:buChar char="–"/>
              <a:defRPr/>
            </a:pPr>
            <a:r>
              <a:rPr lang="en-US" dirty="0" smtClean="0"/>
              <a:t>Delirium</a:t>
            </a:r>
          </a:p>
          <a:p>
            <a:pPr lvl="1" fontAlgn="auto">
              <a:spcAft>
                <a:spcPts val="0"/>
              </a:spcAft>
              <a:buFont typeface="Arial"/>
              <a:buChar char="–"/>
              <a:defRPr/>
            </a:pPr>
            <a:r>
              <a:rPr lang="en-US" dirty="0" err="1" smtClean="0"/>
              <a:t>Sindroma amnestik organik bukan akibat alkohol dan zat psikoaktif lainnya</a:t>
            </a:r>
            <a:endParaRPr lang="en-US" dirty="0" smtClean="0"/>
          </a:p>
          <a:p>
            <a:pPr lvl="1" fontAlgn="auto">
              <a:spcAft>
                <a:spcPts val="0"/>
              </a:spcAft>
              <a:buFont typeface="Arial"/>
              <a:buChar char="–"/>
              <a:defRPr/>
            </a:pPr>
            <a:r>
              <a:rPr lang="en-US" dirty="0" err="1" smtClean="0"/>
              <a:t>Gangguan kepribadian dan perilaku akibat penyakit</a:t>
            </a:r>
            <a:r>
              <a:rPr lang="en-US" dirty="0" smtClean="0"/>
              <a:t>, </a:t>
            </a:r>
            <a:r>
              <a:rPr lang="en-US" dirty="0" err="1" smtClean="0"/>
              <a:t>kerusakan dan disfungsi otak</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4" name="Title 1"/>
          <p:cNvSpPr>
            <a:spLocks noGrp="1"/>
          </p:cNvSpPr>
          <p:nvPr>
            <p:ph type="title"/>
          </p:nvPr>
        </p:nvSpPr>
        <p:spPr>
          <a:xfrm>
            <a:off x="609600" y="503238"/>
            <a:ext cx="7467600" cy="1143000"/>
          </a:xfrm>
        </p:spPr>
        <p:txBody>
          <a:bodyPr>
            <a:normAutofit fontScale="90000"/>
          </a:bodyPr>
          <a:lstStyle/>
          <a:p>
            <a:r>
              <a:rPr lang="en-US" sz="4000" smtClean="0">
                <a:solidFill>
                  <a:srgbClr val="E75C01"/>
                </a:solidFill>
              </a:rPr>
              <a:t>Penilaian status neurologis &amp; psikiatri</a:t>
            </a:r>
          </a:p>
        </p:txBody>
      </p:sp>
      <p:sp>
        <p:nvSpPr>
          <p:cNvPr id="8195" name="Content Placeholder 2"/>
          <p:cNvSpPr>
            <a:spLocks noGrp="1"/>
          </p:cNvSpPr>
          <p:nvPr>
            <p:ph sz="quarter" idx="1"/>
          </p:nvPr>
        </p:nvSpPr>
        <p:spPr>
          <a:xfrm>
            <a:off x="609600" y="2057400"/>
            <a:ext cx="7467600" cy="3962400"/>
          </a:xfrm>
        </p:spPr>
        <p:txBody>
          <a:bodyPr/>
          <a:lstStyle/>
          <a:p>
            <a:pPr>
              <a:spcAft>
                <a:spcPts val="600"/>
              </a:spcAft>
            </a:pPr>
            <a:r>
              <a:rPr lang="en-US" smtClean="0"/>
              <a:t>Setiap keluhan neurologis harus disertai dgn penilaian status mental </a:t>
            </a:r>
            <a:r>
              <a:rPr lang="en-US" smtClean="0">
                <a:sym typeface="Wingdings"/>
              </a:rPr>
              <a:t> akan membantu mendapatkan gambaran penyakit yang sesungguhnya</a:t>
            </a:r>
            <a:endParaRPr lang="en-US" smtClean="0"/>
          </a:p>
          <a:p>
            <a:pPr>
              <a:spcAft>
                <a:spcPts val="600"/>
              </a:spcAft>
            </a:pPr>
            <a:r>
              <a:rPr lang="en-US" smtClean="0"/>
              <a:t>Memastikan ada tidaknya lesi struktural </a:t>
            </a:r>
            <a:r>
              <a:rPr lang="en-US" smtClean="0">
                <a:sym typeface="Wingdings" pitchFamily="2" charset="2"/>
              </a:rPr>
              <a:t> kegawatdaruratan neurologi </a:t>
            </a:r>
            <a:r>
              <a:rPr lang="en-US" smtClean="0">
                <a:sym typeface="Wingdings"/>
              </a:rPr>
              <a:t> perlu tatalaksana segera</a:t>
            </a:r>
          </a:p>
          <a:p>
            <a:pPr>
              <a:spcAft>
                <a:spcPts val="600"/>
              </a:spcAft>
            </a:pPr>
            <a:r>
              <a:rPr lang="en-US" smtClean="0">
                <a:sym typeface="Wingdings"/>
              </a:rPr>
              <a:t>Menentukan hirarki: F0 (gangguan mental organik)</a:t>
            </a:r>
            <a:endParaRPr lang="en-US" smtClean="0">
              <a:sym typeface="Wingdings" pitchFamily="2" charset="2"/>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57200" y="762000"/>
            <a:ext cx="8229600" cy="487362"/>
          </a:xfrm>
        </p:spPr>
        <p:txBody>
          <a:bodyPr>
            <a:normAutofit fontScale="90000"/>
          </a:bodyPr>
          <a:lstStyle/>
          <a:p>
            <a:r>
              <a:rPr lang="en-US" sz="3600" b="1">
                <a:solidFill>
                  <a:srgbClr val="E75C01"/>
                </a:solidFill>
              </a:rPr>
              <a:t>Urutan Hierarki Status Psikiatri</a:t>
            </a:r>
          </a:p>
        </p:txBody>
      </p:sp>
      <p:sp>
        <p:nvSpPr>
          <p:cNvPr id="18435" name="Rectangle 3"/>
          <p:cNvSpPr>
            <a:spLocks noGrp="1" noChangeArrowheads="1"/>
          </p:cNvSpPr>
          <p:nvPr>
            <p:ph type="body" idx="1"/>
          </p:nvPr>
        </p:nvSpPr>
        <p:spPr>
          <a:xfrm>
            <a:off x="381000" y="1524000"/>
            <a:ext cx="8229600" cy="3810000"/>
          </a:xfrm>
        </p:spPr>
        <p:txBody>
          <a:bodyPr>
            <a:normAutofit/>
          </a:bodyPr>
          <a:lstStyle/>
          <a:p>
            <a:pPr>
              <a:lnSpc>
                <a:spcPct val="90000"/>
              </a:lnSpc>
              <a:buFontTx/>
              <a:buNone/>
            </a:pPr>
            <a:r>
              <a:rPr lang="en-US"/>
              <a:t>F0 	:  Gangguan mental organik/simptomatik</a:t>
            </a:r>
          </a:p>
          <a:p>
            <a:pPr>
              <a:lnSpc>
                <a:spcPct val="90000"/>
              </a:lnSpc>
              <a:buFontTx/>
              <a:buNone/>
            </a:pPr>
            <a:r>
              <a:rPr lang="en-US"/>
              <a:t>F1 	:  Gangguan mental &amp; perilaku akibat</a:t>
            </a:r>
          </a:p>
          <a:p>
            <a:pPr>
              <a:lnSpc>
                <a:spcPct val="90000"/>
              </a:lnSpc>
              <a:buFontTx/>
              <a:buNone/>
            </a:pPr>
            <a:r>
              <a:rPr lang="en-US"/>
              <a:t>		   penggunaan zat psikoaktif</a:t>
            </a:r>
          </a:p>
          <a:p>
            <a:pPr>
              <a:lnSpc>
                <a:spcPct val="90000"/>
              </a:lnSpc>
              <a:buFontTx/>
              <a:buNone/>
            </a:pPr>
            <a:r>
              <a:rPr lang="en-US"/>
              <a:t>F2-F5:   Gangguan mental lainnya (gangguan</a:t>
            </a:r>
          </a:p>
          <a:p>
            <a:pPr>
              <a:lnSpc>
                <a:spcPct val="90000"/>
              </a:lnSpc>
              <a:buFontTx/>
              <a:buNone/>
            </a:pPr>
            <a:r>
              <a:rPr lang="en-US"/>
              <a:t>              psikotik, gangguan mood, gangguan neurotik) </a:t>
            </a:r>
          </a:p>
          <a:p>
            <a:pPr>
              <a:lnSpc>
                <a:spcPct val="90000"/>
              </a:lnSpc>
              <a:buFontTx/>
              <a:buNone/>
            </a:pPr>
            <a:r>
              <a:rPr lang="en-US"/>
              <a:t>F6 	:  Gangguan kepribadian &amp; perilaku masa dewasa</a:t>
            </a:r>
          </a:p>
          <a:p>
            <a:pPr>
              <a:lnSpc>
                <a:spcPct val="90000"/>
              </a:lnSpc>
              <a:buFontTx/>
              <a:buNone/>
            </a:pPr>
            <a:r>
              <a:rPr lang="en-US"/>
              <a:t>F7-F9 :  Retardasi mental/gangguan perkembangan</a:t>
            </a:r>
          </a:p>
          <a:p>
            <a:pPr>
              <a:lnSpc>
                <a:spcPct val="90000"/>
              </a:lnSpc>
              <a:buFontTx/>
              <a:buNone/>
            </a:pPr>
            <a:r>
              <a:rPr lang="en-US"/>
              <a:t>              mental lainnya dengan onset masa kanak</a:t>
            </a:r>
          </a:p>
          <a:p>
            <a:pPr>
              <a:lnSpc>
                <a:spcPct val="90000"/>
              </a:lnSpc>
              <a:buFontTx/>
              <a:buNone/>
            </a:pPr>
            <a:r>
              <a:rPr lang="en-US"/>
              <a:t>              &amp; remaja</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8" name="Title 1"/>
          <p:cNvSpPr>
            <a:spLocks noGrp="1"/>
          </p:cNvSpPr>
          <p:nvPr>
            <p:ph type="title"/>
          </p:nvPr>
        </p:nvSpPr>
        <p:spPr>
          <a:xfrm>
            <a:off x="6096000" y="0"/>
            <a:ext cx="2209800" cy="792162"/>
          </a:xfrm>
        </p:spPr>
        <p:txBody>
          <a:bodyPr/>
          <a:lstStyle/>
          <a:p>
            <a:r>
              <a:rPr lang="en-US" smtClean="0">
                <a:solidFill>
                  <a:srgbClr val="E75C01"/>
                </a:solidFill>
              </a:rPr>
              <a:t>Algoritma</a:t>
            </a:r>
          </a:p>
        </p:txBody>
      </p:sp>
      <p:sp>
        <p:nvSpPr>
          <p:cNvPr id="9219" name="Content Placeholder 2"/>
          <p:cNvSpPr>
            <a:spLocks noGrp="1"/>
          </p:cNvSpPr>
          <p:nvPr>
            <p:ph sz="quarter" idx="1"/>
          </p:nvPr>
        </p:nvSpPr>
        <p:spPr>
          <a:xfrm>
            <a:off x="910166" y="914400"/>
            <a:ext cx="5486400" cy="2133600"/>
          </a:xfrm>
        </p:spPr>
        <p:style>
          <a:lnRef idx="2">
            <a:schemeClr val="accent1"/>
          </a:lnRef>
          <a:fillRef idx="1">
            <a:schemeClr val="lt1"/>
          </a:fillRef>
          <a:effectRef idx="0">
            <a:schemeClr val="accent1"/>
          </a:effectRef>
          <a:fontRef idx="minor">
            <a:schemeClr val="dk1"/>
          </a:fontRef>
        </p:style>
        <p:txBody>
          <a:bodyPr/>
          <a:lstStyle/>
          <a:p>
            <a:r>
              <a:rPr lang="en-US" dirty="0" smtClean="0"/>
              <a:t>Anamnesis </a:t>
            </a:r>
          </a:p>
          <a:p>
            <a:r>
              <a:rPr lang="en-US" dirty="0" err="1" smtClean="0"/>
              <a:t>Pemeriksaan</a:t>
            </a:r>
            <a:r>
              <a:rPr lang="en-US" dirty="0" smtClean="0"/>
              <a:t> </a:t>
            </a:r>
            <a:r>
              <a:rPr lang="en-US" dirty="0" err="1" smtClean="0"/>
              <a:t>fisik</a:t>
            </a:r>
            <a:endParaRPr lang="en-US" dirty="0" smtClean="0"/>
          </a:p>
          <a:p>
            <a:pPr lvl="1"/>
            <a:r>
              <a:rPr lang="en-US" dirty="0" smtClean="0"/>
              <a:t>Status Mental </a:t>
            </a:r>
            <a:r>
              <a:rPr lang="en-US" dirty="0" err="1" smtClean="0"/>
              <a:t>dan Neurologi</a:t>
            </a:r>
            <a:endParaRPr lang="en-US" dirty="0" smtClean="0"/>
          </a:p>
          <a:p>
            <a:pPr lvl="1"/>
            <a:r>
              <a:rPr lang="en-US" dirty="0" err="1" smtClean="0"/>
              <a:t>Tes Neuropsikiatri</a:t>
            </a:r>
            <a:r>
              <a:rPr lang="en-US" dirty="0" smtClean="0"/>
              <a:t> (MMSE, ADL, </a:t>
            </a:r>
            <a:r>
              <a:rPr lang="en-US" dirty="0" err="1" smtClean="0"/>
              <a:t>dll</a:t>
            </a:r>
            <a:r>
              <a:rPr lang="en-US" dirty="0" smtClean="0"/>
              <a:t>)</a:t>
            </a:r>
          </a:p>
          <a:p>
            <a:r>
              <a:rPr lang="en-US" dirty="0" err="1" smtClean="0"/>
              <a:t>Pemeriksaan</a:t>
            </a:r>
            <a:r>
              <a:rPr lang="en-US" dirty="0" smtClean="0"/>
              <a:t> </a:t>
            </a:r>
            <a:r>
              <a:rPr lang="en-US" dirty="0" err="1" smtClean="0"/>
              <a:t>penunjang</a:t>
            </a:r>
            <a:endParaRPr lang="en-US" dirty="0" smtClean="0"/>
          </a:p>
        </p:txBody>
      </p:sp>
      <p:grpSp>
        <p:nvGrpSpPr>
          <p:cNvPr id="30" name="Group 29"/>
          <p:cNvGrpSpPr/>
          <p:nvPr/>
        </p:nvGrpSpPr>
        <p:grpSpPr>
          <a:xfrm>
            <a:off x="1138766" y="3048794"/>
            <a:ext cx="5067300" cy="1908672"/>
            <a:chOff x="838200" y="3353594"/>
            <a:chExt cx="5067300" cy="1908672"/>
          </a:xfrm>
        </p:grpSpPr>
        <p:grpSp>
          <p:nvGrpSpPr>
            <p:cNvPr id="26" name="Group 25"/>
            <p:cNvGrpSpPr/>
            <p:nvPr/>
          </p:nvGrpSpPr>
          <p:grpSpPr>
            <a:xfrm>
              <a:off x="838200" y="3353594"/>
              <a:ext cx="2286000" cy="1908672"/>
              <a:chOff x="838200" y="3353594"/>
              <a:chExt cx="2286000" cy="1908672"/>
            </a:xfrm>
          </p:grpSpPr>
          <p:sp>
            <p:nvSpPr>
              <p:cNvPr id="4" name="Rectangle 3"/>
              <p:cNvSpPr/>
              <p:nvPr/>
            </p:nvSpPr>
            <p:spPr>
              <a:xfrm>
                <a:off x="838200" y="4114800"/>
                <a:ext cx="2286000" cy="1147466"/>
              </a:xfrm>
              <a:prstGeom prst="rect">
                <a:avLst/>
              </a:prstGeom>
              <a:ln/>
            </p:spPr>
            <p:style>
              <a:lnRef idx="1">
                <a:schemeClr val="accent3"/>
              </a:lnRef>
              <a:fillRef idx="2">
                <a:schemeClr val="accent3"/>
              </a:fillRef>
              <a:effectRef idx="1">
                <a:schemeClr val="accent3"/>
              </a:effectRef>
              <a:fontRef idx="minor">
                <a:schemeClr val="dk1"/>
              </a:fontRef>
            </p:style>
          </p:sp>
          <p:sp>
            <p:nvSpPr>
              <p:cNvPr id="6" name="TextBox 5"/>
              <p:cNvSpPr txBox="1"/>
              <p:nvPr/>
            </p:nvSpPr>
            <p:spPr>
              <a:xfrm>
                <a:off x="838200" y="4186534"/>
                <a:ext cx="2285999" cy="1015663"/>
              </a:xfrm>
              <a:prstGeom prst="rect">
                <a:avLst/>
              </a:prstGeom>
              <a:noFill/>
            </p:spPr>
            <p:txBody>
              <a:bodyPr wrap="square" rtlCol="0">
                <a:spAutoFit/>
              </a:bodyPr>
              <a:lstStyle/>
              <a:p>
                <a:r>
                  <a:rPr lang="en-US" sz="2000">
                    <a:latin typeface="+mn-lt"/>
                  </a:rPr>
                  <a:t>Lesi struktural/gangguan mental organik</a:t>
                </a:r>
              </a:p>
            </p:txBody>
          </p:sp>
          <p:cxnSp>
            <p:nvCxnSpPr>
              <p:cNvPr id="14" name="Straight Arrow Connector 13"/>
              <p:cNvCxnSpPr>
                <a:endCxn id="4" idx="0"/>
              </p:cNvCxnSpPr>
              <p:nvPr/>
            </p:nvCxnSpPr>
            <p:spPr>
              <a:xfrm rot="5400000">
                <a:off x="1600200" y="3733800"/>
                <a:ext cx="762000"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nvGrpSpPr>
            <p:cNvPr id="27" name="Group 26"/>
            <p:cNvGrpSpPr/>
            <p:nvPr/>
          </p:nvGrpSpPr>
          <p:grpSpPr>
            <a:xfrm>
              <a:off x="3238500" y="3353594"/>
              <a:ext cx="2667000" cy="1621492"/>
              <a:chOff x="3238500" y="3353594"/>
              <a:chExt cx="2667000" cy="1621492"/>
            </a:xfrm>
          </p:grpSpPr>
          <p:sp>
            <p:nvSpPr>
              <p:cNvPr id="7" name="Rectangle 6"/>
              <p:cNvSpPr/>
              <p:nvPr/>
            </p:nvSpPr>
            <p:spPr>
              <a:xfrm>
                <a:off x="3238500" y="4281844"/>
                <a:ext cx="2667000" cy="693242"/>
              </a:xfrm>
              <a:prstGeom prst="rect">
                <a:avLst/>
              </a:prstGeom>
              <a:ln/>
            </p:spPr>
            <p:style>
              <a:lnRef idx="1">
                <a:schemeClr val="accent3"/>
              </a:lnRef>
              <a:fillRef idx="2">
                <a:schemeClr val="accent3"/>
              </a:fillRef>
              <a:effectRef idx="1">
                <a:schemeClr val="accent3"/>
              </a:effectRef>
              <a:fontRef idx="minor">
                <a:schemeClr val="dk1"/>
              </a:fontRef>
            </p:style>
          </p:sp>
          <p:sp>
            <p:nvSpPr>
              <p:cNvPr id="8" name="TextBox 7"/>
              <p:cNvSpPr txBox="1"/>
              <p:nvPr/>
            </p:nvSpPr>
            <p:spPr>
              <a:xfrm>
                <a:off x="3238501" y="4267200"/>
                <a:ext cx="2666999" cy="707886"/>
              </a:xfrm>
              <a:prstGeom prst="rect">
                <a:avLst/>
              </a:prstGeom>
              <a:noFill/>
            </p:spPr>
            <p:txBody>
              <a:bodyPr wrap="square" rtlCol="0">
                <a:spAutoFit/>
              </a:bodyPr>
              <a:lstStyle/>
              <a:p>
                <a:r>
                  <a:rPr lang="en-US" sz="2000">
                    <a:latin typeface="+mn-lt"/>
                  </a:rPr>
                  <a:t>Gangguan psikiatrik</a:t>
                </a:r>
              </a:p>
              <a:p>
                <a:r>
                  <a:rPr lang="en-US" sz="2000">
                    <a:latin typeface="+mn-lt"/>
                  </a:rPr>
                  <a:t>F0 </a:t>
                </a:r>
                <a:r>
                  <a:rPr lang="en-US" sz="2000">
                    <a:latin typeface="+mn-lt"/>
                    <a:sym typeface="Wingdings"/>
                  </a:rPr>
                  <a:t> F selanjutnya</a:t>
                </a:r>
                <a:endParaRPr lang="en-US" sz="2000">
                  <a:latin typeface="+mn-lt"/>
                </a:endParaRPr>
              </a:p>
            </p:txBody>
          </p:sp>
          <p:cxnSp>
            <p:nvCxnSpPr>
              <p:cNvPr id="17" name="Straight Arrow Connector 16"/>
              <p:cNvCxnSpPr>
                <a:endCxn id="7" idx="0"/>
              </p:cNvCxnSpPr>
              <p:nvPr/>
            </p:nvCxnSpPr>
            <p:spPr>
              <a:xfrm rot="5400000">
                <a:off x="4108272" y="3817322"/>
                <a:ext cx="928250" cy="79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grpSp>
        <p:nvGrpSpPr>
          <p:cNvPr id="28" name="Group 27"/>
          <p:cNvGrpSpPr/>
          <p:nvPr/>
        </p:nvGrpSpPr>
        <p:grpSpPr>
          <a:xfrm>
            <a:off x="2209800" y="4670286"/>
            <a:ext cx="2662766" cy="1428004"/>
            <a:chOff x="1909234" y="4972796"/>
            <a:chExt cx="2662766" cy="1428004"/>
          </a:xfrm>
        </p:grpSpPr>
        <p:sp>
          <p:nvSpPr>
            <p:cNvPr id="9" name="Rectangle 8"/>
            <p:cNvSpPr/>
            <p:nvPr/>
          </p:nvSpPr>
          <p:spPr>
            <a:xfrm>
              <a:off x="2209800" y="5692914"/>
              <a:ext cx="2095500" cy="707886"/>
            </a:xfrm>
            <a:prstGeom prst="rect">
              <a:avLst/>
            </a:prstGeom>
            <a:ln/>
          </p:spPr>
          <p:style>
            <a:lnRef idx="1">
              <a:schemeClr val="accent3"/>
            </a:lnRef>
            <a:fillRef idx="2">
              <a:schemeClr val="accent3"/>
            </a:fillRef>
            <a:effectRef idx="1">
              <a:schemeClr val="accent3"/>
            </a:effectRef>
            <a:fontRef idx="minor">
              <a:schemeClr val="dk1"/>
            </a:fontRef>
          </p:style>
        </p:sp>
        <p:sp>
          <p:nvSpPr>
            <p:cNvPr id="10" name="TextBox 9"/>
            <p:cNvSpPr txBox="1"/>
            <p:nvPr/>
          </p:nvSpPr>
          <p:spPr>
            <a:xfrm>
              <a:off x="2235202" y="5672668"/>
              <a:ext cx="2095499" cy="707886"/>
            </a:xfrm>
            <a:prstGeom prst="rect">
              <a:avLst/>
            </a:prstGeom>
            <a:noFill/>
          </p:spPr>
          <p:txBody>
            <a:bodyPr wrap="square" rtlCol="0">
              <a:spAutoFit/>
            </a:bodyPr>
            <a:lstStyle/>
            <a:p>
              <a:r>
                <a:rPr lang="en-US" sz="2000">
                  <a:latin typeface="+mn-lt"/>
                </a:rPr>
                <a:t>Tentukan topis dan penyebab</a:t>
              </a:r>
            </a:p>
          </p:txBody>
        </p:sp>
        <p:cxnSp>
          <p:nvCxnSpPr>
            <p:cNvPr id="20" name="Straight Arrow Connector 19"/>
            <p:cNvCxnSpPr/>
            <p:nvPr/>
          </p:nvCxnSpPr>
          <p:spPr>
            <a:xfrm rot="16200000" flipH="1">
              <a:off x="2113010" y="5078286"/>
              <a:ext cx="430648" cy="8382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a:stCxn id="7" idx="2"/>
            </p:cNvCxnSpPr>
            <p:nvPr/>
          </p:nvCxnSpPr>
          <p:spPr>
            <a:xfrm rot="5400000">
              <a:off x="3708860" y="4849570"/>
              <a:ext cx="739914" cy="98636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nvGrpSpPr>
          <p:cNvPr id="29" name="Group 28"/>
          <p:cNvGrpSpPr/>
          <p:nvPr/>
        </p:nvGrpSpPr>
        <p:grpSpPr>
          <a:xfrm>
            <a:off x="4631267" y="5520268"/>
            <a:ext cx="2150533" cy="400110"/>
            <a:chOff x="4330701" y="5825068"/>
            <a:chExt cx="2150533" cy="400110"/>
          </a:xfrm>
        </p:grpSpPr>
        <p:sp>
          <p:nvSpPr>
            <p:cNvPr id="11" name="Rectangle 10"/>
            <p:cNvSpPr/>
            <p:nvPr/>
          </p:nvSpPr>
          <p:spPr>
            <a:xfrm>
              <a:off x="5185833" y="5836847"/>
              <a:ext cx="1295401" cy="379864"/>
            </a:xfrm>
            <a:prstGeom prst="rect">
              <a:avLst/>
            </a:prstGeom>
            <a:ln/>
          </p:spPr>
          <p:style>
            <a:lnRef idx="2">
              <a:schemeClr val="accent1">
                <a:shade val="50000"/>
              </a:schemeClr>
            </a:lnRef>
            <a:fillRef idx="1">
              <a:schemeClr val="accent1"/>
            </a:fillRef>
            <a:effectRef idx="0">
              <a:schemeClr val="accent1"/>
            </a:effectRef>
            <a:fontRef idx="minor">
              <a:schemeClr val="lt1"/>
            </a:fontRef>
          </p:style>
        </p:sp>
        <p:sp>
          <p:nvSpPr>
            <p:cNvPr id="12" name="TextBox 11"/>
            <p:cNvSpPr txBox="1"/>
            <p:nvPr/>
          </p:nvSpPr>
          <p:spPr>
            <a:xfrm>
              <a:off x="5194301" y="5825068"/>
              <a:ext cx="1269998" cy="400110"/>
            </a:xfrm>
            <a:prstGeom prst="rect">
              <a:avLst/>
            </a:prstGeom>
            <a:noFill/>
          </p:spPr>
          <p:txBody>
            <a:bodyPr wrap="square" rtlCol="0">
              <a:spAutoFit/>
            </a:bodyPr>
            <a:lstStyle/>
            <a:p>
              <a:pPr algn="ctr"/>
              <a:r>
                <a:rPr lang="en-US" sz="2000">
                  <a:latin typeface="+mn-lt"/>
                </a:rPr>
                <a:t>TERAPI</a:t>
              </a:r>
            </a:p>
          </p:txBody>
        </p:sp>
        <p:cxnSp>
          <p:nvCxnSpPr>
            <p:cNvPr id="25" name="Straight Arrow Connector 24"/>
            <p:cNvCxnSpPr>
              <a:stCxn id="10" idx="3"/>
              <a:endCxn id="11" idx="1"/>
            </p:cNvCxnSpPr>
            <p:nvPr/>
          </p:nvCxnSpPr>
          <p:spPr>
            <a:xfrm flipV="1">
              <a:off x="4330701" y="6026779"/>
              <a:ext cx="855132" cy="212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up)">
                                      <p:cBhvr>
                                        <p:cTn id="7" dur="50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wipe(up)">
                                      <p:cBhvr>
                                        <p:cTn id="12" dur="500"/>
                                        <p:tgtEl>
                                          <p:spTgt spid="2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wipe(left)">
                                      <p:cBhvr>
                                        <p:cTn id="1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2" name="Title 1"/>
          <p:cNvSpPr>
            <a:spLocks noGrp="1"/>
          </p:cNvSpPr>
          <p:nvPr>
            <p:ph type="title"/>
          </p:nvPr>
        </p:nvSpPr>
        <p:spPr>
          <a:xfrm>
            <a:off x="1905000" y="152400"/>
            <a:ext cx="6629400" cy="646113"/>
          </a:xfrm>
        </p:spPr>
        <p:txBody>
          <a:bodyPr/>
          <a:lstStyle/>
          <a:p>
            <a:r>
              <a:rPr lang="en-US" smtClean="0"/>
              <a:t>Fungsi spesifik pada otak</a:t>
            </a:r>
          </a:p>
        </p:txBody>
      </p:sp>
      <p:pic>
        <p:nvPicPr>
          <p:cNvPr id="5123" name="Picture 2"/>
          <p:cNvPicPr>
            <a:picLocks noGrp="1" noChangeAspect="1" noChangeArrowheads="1"/>
          </p:cNvPicPr>
          <p:nvPr>
            <p:ph sz="quarter" idx="1"/>
          </p:nvPr>
        </p:nvPicPr>
        <p:blipFill>
          <a:blip r:embed="rId2"/>
          <a:srcRect l="-9795" r="-9795"/>
          <a:stretch>
            <a:fillRect/>
          </a:stretch>
        </p:blipFill>
        <p:spPr>
          <a:xfrm>
            <a:off x="457866" y="914400"/>
            <a:ext cx="8228934" cy="537063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smtClean="0">
                <a:solidFill>
                  <a:srgbClr val="E75C01"/>
                </a:solidFill>
              </a:rPr>
              <a:t>Anamnesis</a:t>
            </a:r>
          </a:p>
        </p:txBody>
      </p:sp>
      <p:sp>
        <p:nvSpPr>
          <p:cNvPr id="3" name="Content Placeholder 2"/>
          <p:cNvSpPr>
            <a:spLocks noGrp="1"/>
          </p:cNvSpPr>
          <p:nvPr>
            <p:ph sz="quarter" idx="1"/>
          </p:nvPr>
        </p:nvSpPr>
        <p:spPr/>
        <p:txBody>
          <a:bodyPr rtlCol="0">
            <a:normAutofit/>
          </a:bodyPr>
          <a:lstStyle/>
          <a:p>
            <a:pPr fontAlgn="auto">
              <a:spcAft>
                <a:spcPts val="0"/>
              </a:spcAft>
              <a:buFont typeface="Arial"/>
              <a:buChar char="•"/>
              <a:defRPr/>
            </a:pPr>
            <a:r>
              <a:rPr lang="en-US" dirty="0" smtClean="0"/>
              <a:t>Onset: akut </a:t>
            </a:r>
            <a:r>
              <a:rPr lang="en-US" dirty="0" smtClean="0">
                <a:sym typeface="Wingdings"/>
              </a:rPr>
              <a:t> organik</a:t>
            </a:r>
            <a:endParaRPr lang="en-US" dirty="0" smtClean="0"/>
          </a:p>
          <a:p>
            <a:pPr fontAlgn="auto">
              <a:spcAft>
                <a:spcPts val="0"/>
              </a:spcAft>
              <a:buFont typeface="Arial"/>
              <a:buChar char="•"/>
              <a:defRPr/>
            </a:pPr>
            <a:r>
              <a:rPr lang="en-US" dirty="0" err="1" smtClean="0"/>
              <a:t>Perjalanan penyakit</a:t>
            </a:r>
            <a:endParaRPr lang="en-US" dirty="0" smtClean="0"/>
          </a:p>
          <a:p>
            <a:pPr fontAlgn="auto">
              <a:spcAft>
                <a:spcPts val="0"/>
              </a:spcAft>
              <a:buFont typeface="Arial"/>
              <a:buChar char="•"/>
              <a:defRPr/>
            </a:pPr>
            <a:r>
              <a:rPr lang="en-US" dirty="0" err="1" smtClean="0"/>
              <a:t>Gejala vs sindroma</a:t>
            </a:r>
          </a:p>
          <a:p>
            <a:pPr fontAlgn="auto">
              <a:spcAft>
                <a:spcPts val="0"/>
              </a:spcAft>
              <a:buFont typeface="Arial"/>
              <a:buChar char="•"/>
              <a:defRPr/>
            </a:pPr>
            <a:r>
              <a:rPr lang="en-US" dirty="0" err="1" smtClean="0"/>
              <a:t>Defisit neurologis: pingsan, sakit kepala, diplopia, kelemahan ekstremitas</a:t>
            </a:r>
            <a:endParaRPr lang="en-US" dirty="0" smtClean="0"/>
          </a:p>
          <a:p>
            <a:pPr fontAlgn="auto">
              <a:spcAft>
                <a:spcPts val="0"/>
              </a:spcAft>
              <a:buFont typeface="Arial"/>
              <a:buChar char="•"/>
              <a:defRPr/>
            </a:pPr>
            <a:r>
              <a:rPr lang="en-US" i="1" dirty="0" smtClean="0"/>
              <a:t>Etiology-precipitating-perpetuating factors</a:t>
            </a:r>
            <a:endParaRPr lang="en-US" dirty="0" smtClean="0"/>
          </a:p>
          <a:p>
            <a:pPr fontAlgn="auto">
              <a:spcAft>
                <a:spcPts val="0"/>
              </a:spcAft>
              <a:buFont typeface="Arial"/>
              <a:buChar char="•"/>
              <a:defRPr/>
            </a:pPr>
            <a:r>
              <a:rPr lang="en-US" dirty="0" err="1" smtClean="0"/>
              <a:t>Gangguan medis lain: demam</a:t>
            </a:r>
            <a:endParaRPr lang="en-US" dirty="0" smtClean="0"/>
          </a:p>
          <a:p>
            <a:pPr fontAlgn="auto">
              <a:spcAft>
                <a:spcPts val="0"/>
              </a:spcAft>
              <a:buFont typeface="Arial"/>
              <a:buChar char="•"/>
              <a:defRPr/>
            </a:pPr>
            <a:r>
              <a:rPr lang="en-US" dirty="0" err="1" smtClean="0"/>
              <a:t>Riwayat</a:t>
            </a:r>
            <a:r>
              <a:rPr lang="en-US" dirty="0" smtClean="0"/>
              <a:t> NAPZA </a:t>
            </a:r>
            <a:r>
              <a:rPr lang="en-US" dirty="0" err="1" smtClean="0"/>
              <a:t>dan obat</a:t>
            </a:r>
            <a:r>
              <a:rPr lang="en-US" dirty="0" smtClean="0"/>
              <a:t> yang </a:t>
            </a:r>
            <a:r>
              <a:rPr lang="en-US" dirty="0" err="1" smtClean="0"/>
              <a:t>digunakan </a:t>
            </a:r>
            <a:r>
              <a:rPr lang="en-US" dirty="0" smtClean="0"/>
              <a:t>lama, </a:t>
            </a:r>
            <a:r>
              <a:rPr lang="en-US" dirty="0" err="1" smtClean="0"/>
              <a:t>riwayat pengobatan sebelumnya</a:t>
            </a:r>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266" name="Title 1"/>
          <p:cNvSpPr>
            <a:spLocks noGrp="1"/>
          </p:cNvSpPr>
          <p:nvPr>
            <p:ph type="title"/>
          </p:nvPr>
        </p:nvSpPr>
        <p:spPr>
          <a:xfrm>
            <a:off x="457200" y="304800"/>
            <a:ext cx="4648200" cy="808038"/>
          </a:xfrm>
        </p:spPr>
        <p:txBody>
          <a:bodyPr/>
          <a:lstStyle/>
          <a:p>
            <a:r>
              <a:rPr lang="en-US" smtClean="0">
                <a:solidFill>
                  <a:srgbClr val="E75C01"/>
                </a:solidFill>
              </a:rPr>
              <a:t>Pemeriksaan fisik</a:t>
            </a:r>
          </a:p>
        </p:txBody>
      </p:sp>
      <p:sp>
        <p:nvSpPr>
          <p:cNvPr id="11267" name="Content Placeholder 2"/>
          <p:cNvSpPr>
            <a:spLocks noGrp="1"/>
          </p:cNvSpPr>
          <p:nvPr>
            <p:ph sz="quarter" idx="1"/>
          </p:nvPr>
        </p:nvSpPr>
        <p:spPr>
          <a:xfrm>
            <a:off x="685800" y="2057400"/>
            <a:ext cx="3657600" cy="3276600"/>
          </a:xfrm>
        </p:spPr>
        <p:txBody>
          <a:bodyPr>
            <a:normAutofit fontScale="92500" lnSpcReduction="10000"/>
          </a:bodyPr>
          <a:lstStyle/>
          <a:p>
            <a:r>
              <a:rPr lang="en-US" smtClean="0"/>
              <a:t>Status Generalis: </a:t>
            </a:r>
          </a:p>
          <a:p>
            <a:endParaRPr lang="en-US" smtClean="0"/>
          </a:p>
          <a:p>
            <a:pPr>
              <a:buNone/>
            </a:pPr>
            <a:endParaRPr lang="en-US" smtClean="0"/>
          </a:p>
          <a:p>
            <a:r>
              <a:rPr lang="en-US" smtClean="0"/>
              <a:t>Status Neurologis</a:t>
            </a:r>
          </a:p>
          <a:p>
            <a:endParaRPr lang="en-US" smtClean="0"/>
          </a:p>
          <a:p>
            <a:endParaRPr lang="en-US" smtClean="0"/>
          </a:p>
          <a:p>
            <a:endParaRPr lang="en-US" smtClean="0"/>
          </a:p>
          <a:p>
            <a:r>
              <a:rPr lang="en-US" smtClean="0"/>
              <a:t>Status Psikiatri</a:t>
            </a:r>
          </a:p>
        </p:txBody>
      </p:sp>
      <p:grpSp>
        <p:nvGrpSpPr>
          <p:cNvPr id="14" name="Group 13"/>
          <p:cNvGrpSpPr/>
          <p:nvPr/>
        </p:nvGrpSpPr>
        <p:grpSpPr>
          <a:xfrm>
            <a:off x="4419600" y="1219200"/>
            <a:ext cx="3124200" cy="3810000"/>
            <a:chOff x="4419600" y="1219200"/>
            <a:chExt cx="3124200" cy="3810000"/>
          </a:xfrm>
        </p:grpSpPr>
        <p:sp>
          <p:nvSpPr>
            <p:cNvPr id="7" name="Line Callout 1 6"/>
            <p:cNvSpPr/>
            <p:nvPr/>
          </p:nvSpPr>
          <p:spPr>
            <a:xfrm>
              <a:off x="4419600" y="1219200"/>
              <a:ext cx="3124200" cy="1238429"/>
            </a:xfrm>
            <a:prstGeom prst="borderCallout1">
              <a:avLst/>
            </a:prstGeom>
            <a:ln/>
          </p:spPr>
          <p:style>
            <a:lnRef idx="1">
              <a:schemeClr val="accent3"/>
            </a:lnRef>
            <a:fillRef idx="2">
              <a:schemeClr val="accent3"/>
            </a:fillRef>
            <a:effectRef idx="1">
              <a:schemeClr val="accent3"/>
            </a:effectRef>
            <a:fontRef idx="minor">
              <a:schemeClr val="dk1"/>
            </a:fontRef>
          </p:style>
        </p:sp>
        <p:sp>
          <p:nvSpPr>
            <p:cNvPr id="9" name="TextBox 8"/>
            <p:cNvSpPr txBox="1"/>
            <p:nvPr/>
          </p:nvSpPr>
          <p:spPr>
            <a:xfrm>
              <a:off x="4419600" y="1219200"/>
              <a:ext cx="3124200" cy="1200329"/>
            </a:xfrm>
            <a:prstGeom prst="rect">
              <a:avLst/>
            </a:prstGeom>
            <a:noFill/>
          </p:spPr>
          <p:txBody>
            <a:bodyPr wrap="square" rtlCol="0">
              <a:spAutoFit/>
            </a:bodyPr>
            <a:lstStyle/>
            <a:p>
              <a:pPr marL="177800" indent="-177800">
                <a:buFont typeface="Arial"/>
                <a:buChar char="•"/>
              </a:pPr>
              <a:r>
                <a:rPr lang="en-US">
                  <a:latin typeface="+mn-lt"/>
                </a:rPr>
                <a:t>Tanda vital </a:t>
              </a:r>
              <a:r>
                <a:rPr lang="en-US">
                  <a:latin typeface="+mn-lt"/>
                  <a:sym typeface="Wingdings"/>
                </a:rPr>
                <a:t> demam, syok</a:t>
              </a:r>
            </a:p>
            <a:p>
              <a:pPr marL="177800" indent="-177800">
                <a:buFont typeface="Arial"/>
                <a:buChar char="•"/>
              </a:pPr>
              <a:r>
                <a:rPr lang="en-US">
                  <a:latin typeface="+mn-lt"/>
                  <a:sym typeface="Wingdings"/>
                </a:rPr>
                <a:t>Cari tanda2 infeksi/gangguan metabolik lain</a:t>
              </a:r>
              <a:endParaRPr lang="en-US">
                <a:latin typeface="+mn-lt"/>
              </a:endParaRPr>
            </a:p>
          </p:txBody>
        </p:sp>
        <p:sp>
          <p:nvSpPr>
            <p:cNvPr id="10" name="Line Callout 1 9"/>
            <p:cNvSpPr/>
            <p:nvPr/>
          </p:nvSpPr>
          <p:spPr>
            <a:xfrm>
              <a:off x="4419600" y="2495371"/>
              <a:ext cx="3124200" cy="1238429"/>
            </a:xfrm>
            <a:prstGeom prst="borderCallout1">
              <a:avLst/>
            </a:prstGeom>
            <a:ln/>
          </p:spPr>
          <p:style>
            <a:lnRef idx="1">
              <a:schemeClr val="accent3"/>
            </a:lnRef>
            <a:fillRef idx="2">
              <a:schemeClr val="accent3"/>
            </a:fillRef>
            <a:effectRef idx="1">
              <a:schemeClr val="accent3"/>
            </a:effectRef>
            <a:fontRef idx="minor">
              <a:schemeClr val="dk1"/>
            </a:fontRef>
          </p:style>
        </p:sp>
        <p:sp>
          <p:nvSpPr>
            <p:cNvPr id="11" name="TextBox 10"/>
            <p:cNvSpPr txBox="1"/>
            <p:nvPr/>
          </p:nvSpPr>
          <p:spPr>
            <a:xfrm>
              <a:off x="4419600" y="2514600"/>
              <a:ext cx="3124200" cy="1200329"/>
            </a:xfrm>
            <a:prstGeom prst="rect">
              <a:avLst/>
            </a:prstGeom>
            <a:noFill/>
          </p:spPr>
          <p:txBody>
            <a:bodyPr wrap="square" rtlCol="0">
              <a:spAutoFit/>
            </a:bodyPr>
            <a:lstStyle/>
            <a:p>
              <a:pPr marL="177800" indent="-177800">
                <a:buFont typeface="Arial"/>
                <a:buChar char="•"/>
              </a:pPr>
              <a:r>
                <a:rPr lang="en-US">
                  <a:latin typeface="+mn-lt"/>
                </a:rPr>
                <a:t>Kesadaran</a:t>
              </a:r>
              <a:endParaRPr lang="en-US">
                <a:latin typeface="+mn-lt"/>
                <a:sym typeface="Wingdings"/>
              </a:endParaRPr>
            </a:p>
            <a:p>
              <a:pPr marL="177800" indent="-177800">
                <a:buFont typeface="Arial"/>
                <a:buChar char="•"/>
              </a:pPr>
              <a:r>
                <a:rPr lang="en-US">
                  <a:latin typeface="+mn-lt"/>
                  <a:sym typeface="Wingdings"/>
                </a:rPr>
                <a:t>Cari defisit neurologis fokal: diplopia, paresis, kaku kuduk</a:t>
              </a:r>
              <a:endParaRPr lang="en-US">
                <a:latin typeface="+mn-lt"/>
              </a:endParaRPr>
            </a:p>
          </p:txBody>
        </p:sp>
        <p:sp>
          <p:nvSpPr>
            <p:cNvPr id="12" name="Line Callout 1 11"/>
            <p:cNvSpPr/>
            <p:nvPr/>
          </p:nvSpPr>
          <p:spPr>
            <a:xfrm>
              <a:off x="4419600" y="3790771"/>
              <a:ext cx="3124200" cy="1238429"/>
            </a:xfrm>
            <a:prstGeom prst="borderCallout1">
              <a:avLst/>
            </a:prstGeom>
            <a:ln/>
          </p:spPr>
          <p:style>
            <a:lnRef idx="1">
              <a:schemeClr val="accent3"/>
            </a:lnRef>
            <a:fillRef idx="2">
              <a:schemeClr val="accent3"/>
            </a:fillRef>
            <a:effectRef idx="1">
              <a:schemeClr val="accent3"/>
            </a:effectRef>
            <a:fontRef idx="minor">
              <a:schemeClr val="dk1"/>
            </a:fontRef>
          </p:style>
        </p:sp>
        <p:sp>
          <p:nvSpPr>
            <p:cNvPr id="13" name="TextBox 12"/>
            <p:cNvSpPr txBox="1"/>
            <p:nvPr/>
          </p:nvSpPr>
          <p:spPr>
            <a:xfrm>
              <a:off x="4419600" y="3953470"/>
              <a:ext cx="3124200" cy="923330"/>
            </a:xfrm>
            <a:prstGeom prst="rect">
              <a:avLst/>
            </a:prstGeom>
            <a:noFill/>
          </p:spPr>
          <p:txBody>
            <a:bodyPr wrap="square" rtlCol="0">
              <a:spAutoFit/>
            </a:bodyPr>
            <a:lstStyle/>
            <a:p>
              <a:pPr marL="177800" indent="-177800">
                <a:buFont typeface="Arial"/>
                <a:buChar char="•"/>
              </a:pPr>
              <a:r>
                <a:rPr lang="en-US">
                  <a:latin typeface="+mn-lt"/>
                </a:rPr>
                <a:t>Observasi</a:t>
              </a:r>
            </a:p>
            <a:p>
              <a:pPr marL="177800" indent="-177800">
                <a:buFont typeface="Arial"/>
                <a:buChar char="•"/>
              </a:pPr>
              <a:r>
                <a:rPr lang="en-US">
                  <a:latin typeface="+mn-lt"/>
                </a:rPr>
                <a:t>Interview</a:t>
              </a:r>
            </a:p>
            <a:p>
              <a:pPr marL="177800" indent="-177800">
                <a:buFont typeface="Arial"/>
                <a:buChar char="•"/>
              </a:pPr>
              <a:r>
                <a:rPr lang="en-US">
                  <a:latin typeface="+mn-lt"/>
                </a:rPr>
                <a:t>Assessmen</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8" name="Text Box 4"/>
          <p:cNvSpPr txBox="1">
            <a:spLocks noChangeArrowheads="1"/>
          </p:cNvSpPr>
          <p:nvPr/>
        </p:nvSpPr>
        <p:spPr bwMode="auto">
          <a:xfrm>
            <a:off x="7315200" y="6550223"/>
            <a:ext cx="1600200" cy="307777"/>
          </a:xfrm>
          <a:prstGeom prst="rect">
            <a:avLst/>
          </a:prstGeom>
          <a:noFill/>
          <a:ln w="9525">
            <a:noFill/>
            <a:miter lim="800000"/>
            <a:headEnd/>
            <a:tailEnd/>
          </a:ln>
          <a:effectLst/>
        </p:spPr>
        <p:txBody>
          <a:bodyPr wrap="square">
            <a:spAutoFit/>
          </a:bodyPr>
          <a:lstStyle/>
          <a:p>
            <a:pPr eaLnBrk="0" hangingPunct="0"/>
            <a:r>
              <a:rPr lang="en-US" sz="1400">
                <a:latin typeface="Times New Roman" pitchFamily="18" charset="0"/>
              </a:rPr>
              <a:t>Folstein et al 1975</a:t>
            </a:r>
          </a:p>
        </p:txBody>
      </p:sp>
      <p:sp>
        <p:nvSpPr>
          <p:cNvPr id="47111" name="Rectangle 7"/>
          <p:cNvSpPr>
            <a:spLocks noGrp="1" noChangeArrowheads="1"/>
          </p:cNvSpPr>
          <p:nvPr>
            <p:ph type="title" idx="4294967295"/>
          </p:nvPr>
        </p:nvSpPr>
        <p:spPr>
          <a:xfrm>
            <a:off x="3733800" y="0"/>
            <a:ext cx="5029200" cy="685800"/>
          </a:xfrm>
        </p:spPr>
        <p:txBody>
          <a:bodyPr>
            <a:normAutofit/>
          </a:bodyPr>
          <a:lstStyle/>
          <a:p>
            <a:r>
              <a:rPr lang="en-US" sz="3200"/>
              <a:t> Cognitive assessments</a:t>
            </a:r>
          </a:p>
        </p:txBody>
      </p:sp>
      <p:sp>
        <p:nvSpPr>
          <p:cNvPr id="10" name="Rectangle 9"/>
          <p:cNvSpPr/>
          <p:nvPr/>
        </p:nvSpPr>
        <p:spPr>
          <a:xfrm>
            <a:off x="457200" y="1039244"/>
            <a:ext cx="4698860" cy="369332"/>
          </a:xfrm>
          <a:prstGeom prst="rect">
            <a:avLst/>
          </a:prstGeom>
        </p:spPr>
        <p:txBody>
          <a:bodyPr wrap="none">
            <a:spAutoFit/>
          </a:bodyPr>
          <a:lstStyle/>
          <a:p>
            <a:r>
              <a:rPr lang="en-US">
                <a:latin typeface="+mn-lt"/>
              </a:rPr>
              <a:t>Mini Mental Status Examination (MMSE)</a:t>
            </a:r>
          </a:p>
        </p:txBody>
      </p:sp>
      <p:grpSp>
        <p:nvGrpSpPr>
          <p:cNvPr id="13" name="Group 12"/>
          <p:cNvGrpSpPr/>
          <p:nvPr/>
        </p:nvGrpSpPr>
        <p:grpSpPr>
          <a:xfrm>
            <a:off x="533399" y="1396425"/>
            <a:ext cx="6588369" cy="4928175"/>
            <a:chOff x="457199" y="1472624"/>
            <a:chExt cx="6588369" cy="4928175"/>
          </a:xfrm>
        </p:grpSpPr>
        <p:sp>
          <p:nvSpPr>
            <p:cNvPr id="8" name="Rectangle 7"/>
            <p:cNvSpPr/>
            <p:nvPr/>
          </p:nvSpPr>
          <p:spPr>
            <a:xfrm>
              <a:off x="457199" y="1472624"/>
              <a:ext cx="6588369" cy="4928175"/>
            </a:xfrm>
            <a:prstGeom prst="rect">
              <a:avLst/>
            </a:prstGeom>
            <a:solidFill>
              <a:schemeClr val="accent1">
                <a:lumMod val="20000"/>
                <a:lumOff val="80000"/>
              </a:schemeClr>
            </a:solidFill>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sp>
          <p:nvSpPr>
            <p:cNvPr id="47107" name="Text Box 3"/>
            <p:cNvSpPr txBox="1">
              <a:spLocks noChangeArrowheads="1"/>
            </p:cNvSpPr>
            <p:nvPr/>
          </p:nvSpPr>
          <p:spPr bwMode="auto">
            <a:xfrm>
              <a:off x="533400" y="1791580"/>
              <a:ext cx="5943600" cy="4524316"/>
            </a:xfrm>
            <a:prstGeom prst="rect">
              <a:avLst/>
            </a:prstGeom>
            <a:noFill/>
            <a:ln w="9525">
              <a:noFill/>
              <a:miter lim="800000"/>
              <a:headEnd/>
              <a:tailEnd/>
            </a:ln>
            <a:effectLst/>
          </p:spPr>
          <p:txBody>
            <a:bodyPr wrap="square">
              <a:spAutoFit/>
            </a:bodyPr>
            <a:lstStyle/>
            <a:p>
              <a:pPr eaLnBrk="0" hangingPunct="0"/>
              <a:r>
                <a:rPr lang="en-US" sz="1600" i="1">
                  <a:latin typeface="Times New Roman" pitchFamily="18" charset="0"/>
                </a:rPr>
                <a:t>Orientation </a:t>
              </a:r>
            </a:p>
            <a:p>
              <a:pPr eaLnBrk="0" hangingPunct="0"/>
              <a:r>
                <a:rPr lang="en-US" sz="1600">
                  <a:latin typeface="Times New Roman" pitchFamily="18" charset="0"/>
                </a:rPr>
                <a:t>*What is the (date, day, month, year, season)?	 </a:t>
              </a:r>
            </a:p>
            <a:p>
              <a:pPr eaLnBrk="0" hangingPunct="0"/>
              <a:r>
                <a:rPr lang="en-US" sz="1600">
                  <a:latin typeface="Times New Roman" pitchFamily="18" charset="0"/>
                </a:rPr>
                <a:t>* Where are you (clinic, town, country)?	</a:t>
              </a:r>
            </a:p>
            <a:p>
              <a:pPr eaLnBrk="0" hangingPunct="0"/>
              <a:r>
                <a:rPr lang="en-US" sz="1600" i="1">
                  <a:latin typeface="Times New Roman" pitchFamily="18" charset="0"/>
                </a:rPr>
                <a:t>Memory</a:t>
              </a:r>
              <a:r>
                <a:rPr lang="en-US" sz="1600">
                  <a:latin typeface="Times New Roman" pitchFamily="18" charset="0"/>
                </a:rPr>
                <a:t> </a:t>
              </a:r>
            </a:p>
            <a:p>
              <a:pPr eaLnBrk="0" hangingPunct="0"/>
              <a:r>
                <a:rPr lang="en-US" sz="1600">
                  <a:latin typeface="Times New Roman" pitchFamily="18" charset="0"/>
                </a:rPr>
                <a:t>*Name three objects. Ask the patient to repeat them	</a:t>
              </a:r>
            </a:p>
            <a:p>
              <a:pPr eaLnBrk="0" hangingPunct="0"/>
              <a:r>
                <a:rPr lang="en-US" sz="1600" i="1">
                  <a:latin typeface="Times New Roman" pitchFamily="18" charset="0"/>
                </a:rPr>
                <a:t>Attention</a:t>
              </a:r>
            </a:p>
            <a:p>
              <a:pPr eaLnBrk="0" hangingPunct="0"/>
              <a:r>
                <a:rPr lang="en-US" sz="1600">
                  <a:latin typeface="Times New Roman" pitchFamily="18" charset="0"/>
                </a:rPr>
                <a:t>*Serial sevens. Alternatively ask the patient to spell world </a:t>
              </a:r>
            </a:p>
            <a:p>
              <a:pPr eaLnBrk="0" hangingPunct="0"/>
              <a:r>
                <a:rPr lang="en-US" sz="1600">
                  <a:latin typeface="Times New Roman" pitchFamily="18" charset="0"/>
                </a:rPr>
                <a:t>  backwards (dlrow)</a:t>
              </a:r>
            </a:p>
            <a:p>
              <a:pPr eaLnBrk="0" hangingPunct="0"/>
              <a:r>
                <a:rPr lang="en-US" sz="1600" i="1">
                  <a:latin typeface="Times New Roman" pitchFamily="18" charset="0"/>
                </a:rPr>
                <a:t>Recall </a:t>
              </a:r>
            </a:p>
            <a:p>
              <a:pPr eaLnBrk="0" hangingPunct="0"/>
              <a:r>
                <a:rPr lang="en-US" sz="1600">
                  <a:latin typeface="Times New Roman" pitchFamily="18" charset="0"/>
                </a:rPr>
                <a:t>*Ask for the three objects mentioned above to be repeated</a:t>
              </a:r>
            </a:p>
            <a:p>
              <a:pPr eaLnBrk="0" hangingPunct="0"/>
              <a:r>
                <a:rPr lang="en-US" sz="1600" i="1">
                  <a:latin typeface="Times New Roman" pitchFamily="18" charset="0"/>
                </a:rPr>
                <a:t>Language</a:t>
              </a:r>
              <a:r>
                <a:rPr lang="en-US" sz="1600">
                  <a:latin typeface="Times New Roman" pitchFamily="18" charset="0"/>
                </a:rPr>
                <a:t>	</a:t>
              </a:r>
            </a:p>
            <a:p>
              <a:pPr eaLnBrk="0" hangingPunct="0"/>
              <a:r>
                <a:rPr lang="en-US" sz="1600">
                  <a:latin typeface="Times New Roman" pitchFamily="18" charset="0"/>
                </a:rPr>
                <a:t>*Name a pencil and watch</a:t>
              </a:r>
            </a:p>
            <a:p>
              <a:pPr eaLnBrk="0" hangingPunct="0"/>
              <a:r>
                <a:rPr lang="en-US" sz="1600">
                  <a:latin typeface="Times New Roman" pitchFamily="18" charset="0"/>
                </a:rPr>
                <a:t>*Repeat, 'No ifs, ands or buts’</a:t>
              </a:r>
            </a:p>
            <a:p>
              <a:pPr eaLnBrk="0" hangingPunct="0"/>
              <a:r>
                <a:rPr lang="en-US" sz="1600">
                  <a:latin typeface="Times New Roman" pitchFamily="18" charset="0"/>
                </a:rPr>
                <a:t>*A three stage command</a:t>
              </a:r>
            </a:p>
            <a:p>
              <a:pPr eaLnBrk="0" hangingPunct="0"/>
              <a:r>
                <a:rPr lang="en-US" sz="1600">
                  <a:latin typeface="Times New Roman" pitchFamily="18" charset="0"/>
                </a:rPr>
                <a:t>*Read and obey ­ CLOSE YOUR EYES</a:t>
              </a:r>
            </a:p>
            <a:p>
              <a:pPr eaLnBrk="0" hangingPunct="0"/>
              <a:r>
                <a:rPr lang="en-US" sz="1600">
                  <a:latin typeface="Times New Roman" pitchFamily="18" charset="0"/>
                </a:rPr>
                <a:t>*Write a sentence	</a:t>
              </a:r>
            </a:p>
            <a:p>
              <a:pPr eaLnBrk="0" hangingPunct="0"/>
              <a:r>
                <a:rPr lang="en-US" sz="1600">
                  <a:latin typeface="Times New Roman" pitchFamily="18" charset="0"/>
                </a:rPr>
                <a:t>*Copy a double pentagon</a:t>
              </a:r>
            </a:p>
            <a:p>
              <a:pPr eaLnBrk="0" hangingPunct="0"/>
              <a:endParaRPr lang="en-US" sz="1600">
                <a:latin typeface="Times New Roman" pitchFamily="18" charset="0"/>
              </a:endParaRPr>
            </a:p>
          </p:txBody>
        </p:sp>
        <p:sp>
          <p:nvSpPr>
            <p:cNvPr id="47109" name="Text Box 5"/>
            <p:cNvSpPr txBox="1">
              <a:spLocks noChangeArrowheads="1"/>
            </p:cNvSpPr>
            <p:nvPr/>
          </p:nvSpPr>
          <p:spPr bwMode="auto">
            <a:xfrm>
              <a:off x="4495800" y="1554063"/>
              <a:ext cx="1600200" cy="4770537"/>
            </a:xfrm>
            <a:prstGeom prst="rect">
              <a:avLst/>
            </a:prstGeom>
            <a:noFill/>
            <a:ln w="9525">
              <a:noFill/>
              <a:miter lim="800000"/>
              <a:headEnd/>
              <a:tailEnd/>
            </a:ln>
            <a:effectLst/>
          </p:spPr>
          <p:txBody>
            <a:bodyPr wrap="square">
              <a:spAutoFit/>
            </a:bodyPr>
            <a:lstStyle/>
            <a:p>
              <a:pPr algn="r" eaLnBrk="0" hangingPunct="0"/>
              <a:r>
                <a:rPr lang="en-US" sz="1600">
                  <a:solidFill>
                    <a:schemeClr val="hlink"/>
                  </a:solidFill>
                  <a:latin typeface="Times New Roman" pitchFamily="18" charset="0"/>
                </a:rPr>
                <a:t>Skor Maksimum</a:t>
              </a:r>
              <a:endParaRPr lang="en-US" sz="1600">
                <a:latin typeface="Times New Roman" pitchFamily="18" charset="0"/>
              </a:endParaRPr>
            </a:p>
            <a:p>
              <a:pPr algn="r" eaLnBrk="0" hangingPunct="0"/>
              <a:endParaRPr lang="en-US" sz="1600">
                <a:latin typeface="Times New Roman" pitchFamily="18" charset="0"/>
              </a:endParaRPr>
            </a:p>
            <a:p>
              <a:pPr algn="r" eaLnBrk="0" hangingPunct="0"/>
              <a:r>
                <a:rPr lang="en-US" sz="1600">
                  <a:latin typeface="Times New Roman" pitchFamily="18" charset="0"/>
                </a:rPr>
                <a:t>5</a:t>
              </a:r>
            </a:p>
            <a:p>
              <a:pPr algn="r" eaLnBrk="0" hangingPunct="0"/>
              <a:r>
                <a:rPr lang="en-US" sz="1600">
                  <a:latin typeface="Times New Roman" pitchFamily="18" charset="0"/>
                </a:rPr>
                <a:t>5</a:t>
              </a:r>
            </a:p>
            <a:p>
              <a:pPr algn="r" eaLnBrk="0" hangingPunct="0"/>
              <a:endParaRPr lang="en-US" sz="1600">
                <a:latin typeface="Times New Roman" pitchFamily="18" charset="0"/>
              </a:endParaRPr>
            </a:p>
            <a:p>
              <a:pPr algn="r" eaLnBrk="0" hangingPunct="0"/>
              <a:r>
                <a:rPr lang="en-US" sz="1600">
                  <a:latin typeface="Times New Roman" pitchFamily="18" charset="0"/>
                </a:rPr>
                <a:t>3</a:t>
              </a:r>
            </a:p>
            <a:p>
              <a:pPr algn="r" eaLnBrk="0" hangingPunct="0"/>
              <a:endParaRPr lang="en-US" sz="1600">
                <a:latin typeface="Times New Roman" pitchFamily="18" charset="0"/>
              </a:endParaRPr>
            </a:p>
            <a:p>
              <a:pPr algn="r" eaLnBrk="0" hangingPunct="0"/>
              <a:r>
                <a:rPr lang="en-US" sz="1600">
                  <a:latin typeface="Times New Roman" pitchFamily="18" charset="0"/>
                </a:rPr>
                <a:t>5</a:t>
              </a:r>
            </a:p>
            <a:p>
              <a:pPr algn="r" eaLnBrk="0" hangingPunct="0"/>
              <a:endParaRPr lang="en-US" sz="1600">
                <a:latin typeface="Times New Roman" pitchFamily="18" charset="0"/>
              </a:endParaRPr>
            </a:p>
            <a:p>
              <a:pPr algn="r" eaLnBrk="0" hangingPunct="0"/>
              <a:endParaRPr lang="en-US" sz="1600">
                <a:latin typeface="Times New Roman" pitchFamily="18" charset="0"/>
              </a:endParaRPr>
            </a:p>
            <a:p>
              <a:pPr algn="r" eaLnBrk="0" hangingPunct="0"/>
              <a:r>
                <a:rPr lang="en-US" sz="1600">
                  <a:latin typeface="Times New Roman" pitchFamily="18" charset="0"/>
                </a:rPr>
                <a:t>3</a:t>
              </a:r>
            </a:p>
            <a:p>
              <a:pPr algn="r" eaLnBrk="0" hangingPunct="0"/>
              <a:endParaRPr lang="en-US" sz="1600">
                <a:latin typeface="Times New Roman" pitchFamily="18" charset="0"/>
              </a:endParaRPr>
            </a:p>
            <a:p>
              <a:pPr algn="r" eaLnBrk="0" hangingPunct="0"/>
              <a:r>
                <a:rPr lang="en-US" sz="1600">
                  <a:latin typeface="Times New Roman" pitchFamily="18" charset="0"/>
                </a:rPr>
                <a:t>2</a:t>
              </a:r>
            </a:p>
            <a:p>
              <a:pPr algn="r" eaLnBrk="0" hangingPunct="0"/>
              <a:r>
                <a:rPr lang="en-US" sz="1600">
                  <a:latin typeface="Times New Roman" pitchFamily="18" charset="0"/>
                </a:rPr>
                <a:t>1</a:t>
              </a:r>
            </a:p>
            <a:p>
              <a:pPr algn="r" eaLnBrk="0" hangingPunct="0"/>
              <a:r>
                <a:rPr lang="en-US" sz="1600">
                  <a:latin typeface="Times New Roman" pitchFamily="18" charset="0"/>
                </a:rPr>
                <a:t>3</a:t>
              </a:r>
            </a:p>
            <a:p>
              <a:pPr algn="r" eaLnBrk="0" hangingPunct="0"/>
              <a:r>
                <a:rPr lang="en-US" sz="1600">
                  <a:latin typeface="Times New Roman" pitchFamily="18" charset="0"/>
                </a:rPr>
                <a:t>1</a:t>
              </a:r>
            </a:p>
            <a:p>
              <a:pPr algn="r" eaLnBrk="0" hangingPunct="0"/>
              <a:r>
                <a:rPr lang="en-US" sz="1600">
                  <a:latin typeface="Times New Roman" pitchFamily="18" charset="0"/>
                </a:rPr>
                <a:t>1</a:t>
              </a:r>
            </a:p>
            <a:p>
              <a:pPr algn="r" eaLnBrk="0" hangingPunct="0"/>
              <a:r>
                <a:rPr lang="en-US" sz="1600">
                  <a:latin typeface="Times New Roman" pitchFamily="18" charset="0"/>
                </a:rPr>
                <a:t>1</a:t>
              </a:r>
            </a:p>
            <a:p>
              <a:pPr algn="r" eaLnBrk="0" hangingPunct="0"/>
              <a:r>
                <a:rPr lang="en-US" sz="1600" b="1">
                  <a:latin typeface="Times New Roman" pitchFamily="18" charset="0"/>
                </a:rPr>
                <a:t>  Total 30</a:t>
              </a:r>
            </a:p>
          </p:txBody>
        </p:sp>
        <p:sp>
          <p:nvSpPr>
            <p:cNvPr id="47110" name="Text Box 6"/>
            <p:cNvSpPr txBox="1">
              <a:spLocks noChangeArrowheads="1"/>
            </p:cNvSpPr>
            <p:nvPr/>
          </p:nvSpPr>
          <p:spPr bwMode="auto">
            <a:xfrm>
              <a:off x="6172200" y="1472624"/>
              <a:ext cx="838200" cy="584776"/>
            </a:xfrm>
            <a:prstGeom prst="rect">
              <a:avLst/>
            </a:prstGeom>
            <a:noFill/>
            <a:ln w="9525">
              <a:noFill/>
              <a:miter lim="800000"/>
              <a:headEnd/>
              <a:tailEnd/>
            </a:ln>
            <a:effectLst/>
          </p:spPr>
          <p:txBody>
            <a:bodyPr wrap="square">
              <a:spAutoFit/>
            </a:bodyPr>
            <a:lstStyle/>
            <a:p>
              <a:pPr algn="r" eaLnBrk="0" hangingPunct="0"/>
              <a:r>
                <a:rPr lang="en-US" sz="1600" i="1">
                  <a:latin typeface="Times New Roman" pitchFamily="18" charset="0"/>
                </a:rPr>
                <a:t>Actual</a:t>
              </a:r>
            </a:p>
            <a:p>
              <a:pPr algn="r" eaLnBrk="0" hangingPunct="0"/>
              <a:r>
                <a:rPr lang="en-US" sz="1600" i="1">
                  <a:latin typeface="Times New Roman" pitchFamily="18" charset="0"/>
                </a:rPr>
                <a:t>Score</a:t>
              </a:r>
            </a:p>
          </p:txBody>
        </p:sp>
        <p:pic>
          <p:nvPicPr>
            <p:cNvPr id="11" name="Picture 7"/>
            <p:cNvPicPr>
              <a:picLocks noChangeAspect="1" noChangeArrowheads="1"/>
            </p:cNvPicPr>
            <p:nvPr/>
          </p:nvPicPr>
          <p:blipFill>
            <a:blip r:embed="rId3"/>
            <a:srcRect/>
            <a:stretch>
              <a:fillRect/>
            </a:stretch>
          </p:blipFill>
          <p:spPr bwMode="auto">
            <a:xfrm>
              <a:off x="3810000" y="5561011"/>
              <a:ext cx="1404938" cy="839788"/>
            </a:xfrm>
            <a:prstGeom prst="rect">
              <a:avLst/>
            </a:prstGeom>
            <a:noFill/>
            <a:ln w="9525">
              <a:solidFill>
                <a:schemeClr val="tx1"/>
              </a:solidFill>
              <a:miter lim="800000"/>
              <a:headEnd/>
              <a:tailEnd/>
            </a:ln>
            <a:effectLst/>
          </p:spPr>
        </p:pic>
      </p:grpSp>
      <p:sp>
        <p:nvSpPr>
          <p:cNvPr id="14" name="Rectangle 13"/>
          <p:cNvSpPr/>
          <p:nvPr/>
        </p:nvSpPr>
        <p:spPr>
          <a:xfrm>
            <a:off x="5287107" y="877669"/>
            <a:ext cx="2065315" cy="646331"/>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n-US">
                <a:solidFill>
                  <a:srgbClr val="E75C01"/>
                </a:solidFill>
                <a:latin typeface="+mn-lt"/>
              </a:rPr>
              <a:t>Tes penapisan, mudah &amp; singkat</a:t>
            </a:r>
          </a:p>
        </p:txBody>
      </p:sp>
      <p:grpSp>
        <p:nvGrpSpPr>
          <p:cNvPr id="21" name="Group 20"/>
          <p:cNvGrpSpPr/>
          <p:nvPr/>
        </p:nvGrpSpPr>
        <p:grpSpPr>
          <a:xfrm>
            <a:off x="4267200" y="4269094"/>
            <a:ext cx="4267200" cy="1979307"/>
            <a:chOff x="4267200" y="4345293"/>
            <a:chExt cx="4267200" cy="1979307"/>
          </a:xfrm>
        </p:grpSpPr>
        <p:sp>
          <p:nvSpPr>
            <p:cNvPr id="16" name="Rectangle 15"/>
            <p:cNvSpPr/>
            <p:nvPr/>
          </p:nvSpPr>
          <p:spPr>
            <a:xfrm>
              <a:off x="4267200" y="4345293"/>
              <a:ext cx="4267200" cy="1064907"/>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176213" indent="-176213">
                <a:lnSpc>
                  <a:spcPct val="80000"/>
                </a:lnSpc>
                <a:spcAft>
                  <a:spcPts val="600"/>
                </a:spcAft>
                <a:buFont typeface="Arial"/>
                <a:buChar char="•"/>
              </a:pPr>
              <a:r>
                <a:rPr lang="en-US">
                  <a:latin typeface="+mn-lt"/>
                </a:rPr>
                <a:t>Skor&lt;28: ggn kognisi pd org berpendidikan tinggi</a:t>
              </a:r>
            </a:p>
            <a:p>
              <a:pPr marL="176213" indent="-176213">
                <a:lnSpc>
                  <a:spcPct val="80000"/>
                </a:lnSpc>
                <a:spcAft>
                  <a:spcPts val="600"/>
                </a:spcAft>
                <a:buFont typeface="Arial"/>
                <a:buChar char="•"/>
              </a:pPr>
              <a:r>
                <a:rPr lang="en-US">
                  <a:latin typeface="+mn-lt"/>
                </a:rPr>
                <a:t>Skor&lt;24: ggn kognisi pd usia lanjut (</a:t>
              </a:r>
              <a:r>
                <a:rPr lang="en-US" i="1">
                  <a:latin typeface="+mn-lt"/>
                </a:rPr>
                <a:t>cut off point</a:t>
              </a:r>
              <a:r>
                <a:rPr lang="en-US">
                  <a:latin typeface="+mn-lt"/>
                </a:rPr>
                <a:t> dementia)</a:t>
              </a:r>
            </a:p>
          </p:txBody>
        </p:sp>
        <p:sp>
          <p:nvSpPr>
            <p:cNvPr id="17" name="Oval 16"/>
            <p:cNvSpPr/>
            <p:nvPr/>
          </p:nvSpPr>
          <p:spPr>
            <a:xfrm>
              <a:off x="5287107" y="5909857"/>
              <a:ext cx="914400" cy="414743"/>
            </a:xfrm>
            <a:prstGeom prst="ellipse">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20" name="Down Arrow 19"/>
            <p:cNvSpPr/>
            <p:nvPr/>
          </p:nvSpPr>
          <p:spPr>
            <a:xfrm>
              <a:off x="5791200" y="5410200"/>
              <a:ext cx="457200" cy="499657"/>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1" fill="hold" nodeType="click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up)">
                                      <p:cBhvr>
                                        <p:cTn id="1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290" name="Title 1"/>
          <p:cNvSpPr>
            <a:spLocks noGrp="1"/>
          </p:cNvSpPr>
          <p:nvPr>
            <p:ph type="title"/>
          </p:nvPr>
        </p:nvSpPr>
        <p:spPr>
          <a:xfrm>
            <a:off x="609600" y="685800"/>
            <a:ext cx="5410200" cy="731838"/>
          </a:xfrm>
        </p:spPr>
        <p:txBody>
          <a:bodyPr/>
          <a:lstStyle/>
          <a:p>
            <a:r>
              <a:rPr lang="en-US" smtClean="0">
                <a:solidFill>
                  <a:srgbClr val="E75C01"/>
                </a:solidFill>
              </a:rPr>
              <a:t>Pemeriksaan Penunjang</a:t>
            </a:r>
          </a:p>
        </p:txBody>
      </p:sp>
      <p:sp>
        <p:nvSpPr>
          <p:cNvPr id="12291" name="Content Placeholder 2"/>
          <p:cNvSpPr>
            <a:spLocks noGrp="1"/>
          </p:cNvSpPr>
          <p:nvPr>
            <p:ph sz="quarter" idx="1"/>
          </p:nvPr>
        </p:nvSpPr>
        <p:spPr>
          <a:xfrm>
            <a:off x="609600" y="1828800"/>
            <a:ext cx="7467600" cy="2971800"/>
          </a:xfrm>
        </p:spPr>
        <p:txBody>
          <a:bodyPr/>
          <a:lstStyle/>
          <a:p>
            <a:r>
              <a:rPr lang="en-US" dirty="0" smtClean="0"/>
              <a:t>Lab: </a:t>
            </a:r>
            <a:r>
              <a:rPr lang="en-US" dirty="0" err="1" smtClean="0"/>
              <a:t>singkirkan</a:t>
            </a:r>
            <a:r>
              <a:rPr lang="en-US" dirty="0" smtClean="0"/>
              <a:t> </a:t>
            </a:r>
            <a:r>
              <a:rPr lang="en-US" dirty="0" err="1" smtClean="0"/>
              <a:t>infeksi</a:t>
            </a:r>
            <a:r>
              <a:rPr lang="en-US" dirty="0" smtClean="0"/>
              <a:t>, NAPZA, </a:t>
            </a:r>
            <a:r>
              <a:rPr lang="en-US" dirty="0" err="1" smtClean="0"/>
              <a:t>gangguan</a:t>
            </a:r>
            <a:r>
              <a:rPr lang="en-US" dirty="0" smtClean="0"/>
              <a:t> </a:t>
            </a:r>
            <a:r>
              <a:rPr lang="en-US" dirty="0" err="1" smtClean="0"/>
              <a:t>metabolik</a:t>
            </a:r>
            <a:r>
              <a:rPr lang="en-US" dirty="0" smtClean="0"/>
              <a:t> lain</a:t>
            </a:r>
          </a:p>
          <a:p>
            <a:r>
              <a:rPr lang="en-US" dirty="0" err="1" smtClean="0"/>
              <a:t>Analisa cairan serebrospinal </a:t>
            </a:r>
            <a:r>
              <a:rPr lang="en-US" dirty="0" err="1" smtClean="0">
                <a:sym typeface="Wingdings"/>
              </a:rPr>
              <a:t> infeksi intrakranial</a:t>
            </a:r>
            <a:endParaRPr lang="en-US" dirty="0" err="1" smtClean="0"/>
          </a:p>
          <a:p>
            <a:r>
              <a:rPr lang="en-US" dirty="0" err="1" smtClean="0"/>
              <a:t>EEG </a:t>
            </a:r>
            <a:r>
              <a:rPr lang="en-US" dirty="0" err="1" smtClean="0">
                <a:sym typeface="Wingdings"/>
              </a:rPr>
              <a:t> epilepsi</a:t>
            </a:r>
            <a:endParaRPr lang="en-US" dirty="0" err="1" smtClean="0"/>
          </a:p>
          <a:p>
            <a:r>
              <a:rPr lang="en-US" dirty="0" err="1" smtClean="0"/>
              <a:t>Neurodiagnostik</a:t>
            </a:r>
            <a:r>
              <a:rPr lang="en-US" dirty="0" smtClean="0"/>
              <a:t>/</a:t>
            </a:r>
            <a:r>
              <a:rPr lang="en-US" dirty="0" err="1" smtClean="0"/>
              <a:t>Pencitraan</a:t>
            </a:r>
            <a:r>
              <a:rPr lang="en-US" dirty="0" smtClean="0"/>
              <a:t> (CT, MRI, PET scan </a:t>
            </a:r>
            <a:r>
              <a:rPr lang="en-US" dirty="0" err="1" smtClean="0"/>
              <a:t>dll</a:t>
            </a:r>
            <a:r>
              <a:rPr lang="en-US" dirty="0" smtClean="0"/>
              <a:t>)</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smtClean="0">
                <a:solidFill>
                  <a:srgbClr val="E75C01"/>
                </a:solidFill>
              </a:rPr>
              <a:t>Tujuan Pembelajaran</a:t>
            </a:r>
          </a:p>
        </p:txBody>
      </p:sp>
      <p:sp>
        <p:nvSpPr>
          <p:cNvPr id="3075" name="Content Placeholder 2"/>
          <p:cNvSpPr>
            <a:spLocks noGrp="1"/>
          </p:cNvSpPr>
          <p:nvPr>
            <p:ph sz="quarter" idx="1"/>
          </p:nvPr>
        </p:nvSpPr>
        <p:spPr>
          <a:xfrm>
            <a:off x="914400" y="2286000"/>
            <a:ext cx="7772400" cy="2133600"/>
          </a:xfrm>
        </p:spPr>
        <p:txBody>
          <a:bodyPr/>
          <a:lstStyle/>
          <a:p>
            <a:pPr>
              <a:buFont typeface="Arial" charset="0"/>
              <a:buNone/>
            </a:pPr>
            <a:r>
              <a:rPr lang="en-US" dirty="0" smtClean="0"/>
              <a:t>	</a:t>
            </a:r>
            <a:r>
              <a:rPr lang="en-US" dirty="0" err="1" smtClean="0"/>
              <a:t>Menjelaskan</a:t>
            </a:r>
            <a:r>
              <a:rPr lang="en-US" dirty="0" smtClean="0"/>
              <a:t> </a:t>
            </a:r>
            <a:r>
              <a:rPr lang="en-US" dirty="0" err="1" smtClean="0"/>
              <a:t>masalah</a:t>
            </a:r>
            <a:r>
              <a:rPr lang="en-US" dirty="0" smtClean="0"/>
              <a:t> </a:t>
            </a:r>
            <a:r>
              <a:rPr lang="en-US" dirty="0" err="1" smtClean="0"/>
              <a:t>kedokteran</a:t>
            </a:r>
            <a:r>
              <a:rPr lang="en-US" dirty="0" smtClean="0"/>
              <a:t> </a:t>
            </a:r>
            <a:r>
              <a:rPr lang="en-US" dirty="0" err="1" smtClean="0"/>
              <a:t>jiwa</a:t>
            </a:r>
            <a:r>
              <a:rPr lang="en-US" dirty="0" smtClean="0"/>
              <a:t> </a:t>
            </a:r>
            <a:r>
              <a:rPr lang="en-US" dirty="0" err="1" smtClean="0"/>
              <a:t>berdasarkan</a:t>
            </a:r>
            <a:r>
              <a:rPr lang="en-US" dirty="0" smtClean="0"/>
              <a:t> </a:t>
            </a:r>
            <a:r>
              <a:rPr lang="en-US" dirty="0" err="1" smtClean="0"/>
              <a:t>ilmu</a:t>
            </a:r>
            <a:r>
              <a:rPr lang="en-US" dirty="0" smtClean="0"/>
              <a:t> </a:t>
            </a:r>
            <a:r>
              <a:rPr lang="en-US" dirty="0" err="1" smtClean="0"/>
              <a:t>neurosains</a:t>
            </a:r>
            <a:r>
              <a:rPr lang="en-US" dirty="0" smtClean="0"/>
              <a:t> </a:t>
            </a:r>
            <a:r>
              <a:rPr lang="en-US" dirty="0" err="1" smtClean="0"/>
              <a:t>dan</a:t>
            </a:r>
            <a:r>
              <a:rPr lang="en-US" dirty="0" smtClean="0"/>
              <a:t> </a:t>
            </a:r>
            <a:r>
              <a:rPr lang="en-US" dirty="0" err="1" smtClean="0"/>
              <a:t>neuropsikiatri</a:t>
            </a:r>
            <a:r>
              <a:rPr lang="en-US" dirty="0" smtClean="0"/>
              <a:t> </a:t>
            </a:r>
          </a:p>
          <a:p>
            <a:pPr>
              <a:buFont typeface="Arial" charset="0"/>
              <a:buNone/>
            </a:pPr>
            <a:endParaRPr lang="en-U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smtClean="0">
                <a:solidFill>
                  <a:srgbClr val="E75C01"/>
                </a:solidFill>
              </a:rPr>
              <a:t>Tatalaksana</a:t>
            </a:r>
          </a:p>
        </p:txBody>
      </p:sp>
      <p:sp>
        <p:nvSpPr>
          <p:cNvPr id="14339" name="Content Placeholder 2"/>
          <p:cNvSpPr>
            <a:spLocks noGrp="1"/>
          </p:cNvSpPr>
          <p:nvPr>
            <p:ph sz="quarter" idx="1"/>
          </p:nvPr>
        </p:nvSpPr>
        <p:spPr>
          <a:xfrm>
            <a:off x="457200" y="2095500"/>
            <a:ext cx="7467600" cy="990600"/>
          </a:xfrm>
        </p:spPr>
        <p:txBody>
          <a:bodyPr/>
          <a:lstStyle/>
          <a:p>
            <a:r>
              <a:rPr lang="en-US" smtClean="0"/>
              <a:t>Sesuai penyebab</a:t>
            </a:r>
          </a:p>
          <a:p>
            <a:r>
              <a:rPr lang="en-US" smtClean="0"/>
              <a:t>Lesi struktural akut: </a:t>
            </a:r>
            <a:r>
              <a:rPr lang="en-US" i="1" smtClean="0"/>
              <a:t>neuroemergency</a:t>
            </a:r>
          </a:p>
          <a:p>
            <a:endParaRPr lang="en-US"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smtClean="0">
                <a:solidFill>
                  <a:srgbClr val="E75C01"/>
                </a:solidFill>
              </a:rPr>
              <a:t>Contoh kasus</a:t>
            </a:r>
          </a:p>
        </p:txBody>
      </p:sp>
      <p:sp>
        <p:nvSpPr>
          <p:cNvPr id="13315" name="Content Placeholder 2"/>
          <p:cNvSpPr>
            <a:spLocks noGrp="1"/>
          </p:cNvSpPr>
          <p:nvPr>
            <p:ph sz="quarter" idx="1"/>
          </p:nvPr>
        </p:nvSpPr>
        <p:spPr/>
        <p:txBody>
          <a:bodyPr>
            <a:normAutofit lnSpcReduction="10000"/>
          </a:bodyPr>
          <a:lstStyle/>
          <a:p>
            <a:pPr>
              <a:buNone/>
            </a:pPr>
            <a:r>
              <a:rPr lang="en-US" sz="2400" dirty="0" smtClean="0"/>
              <a:t>Ny. M, </a:t>
            </a:r>
            <a:r>
              <a:rPr lang="en-US" sz="2400" dirty="0" err="1" smtClean="0"/>
              <a:t>usia</a:t>
            </a:r>
            <a:r>
              <a:rPr lang="en-US" sz="2400" dirty="0" smtClean="0"/>
              <a:t> 66 </a:t>
            </a:r>
            <a:r>
              <a:rPr lang="en-US" sz="2400" dirty="0" err="1" smtClean="0"/>
              <a:t>tahun</a:t>
            </a:r>
            <a:endParaRPr lang="en-US" sz="2400" dirty="0" smtClean="0"/>
          </a:p>
          <a:p>
            <a:pPr>
              <a:buNone/>
            </a:pPr>
            <a:r>
              <a:rPr lang="en-US" sz="2400" dirty="0" smtClean="0"/>
              <a:t>Anamnesis :</a:t>
            </a:r>
          </a:p>
          <a:p>
            <a:pPr>
              <a:buNone/>
            </a:pPr>
            <a:r>
              <a:rPr lang="en-US" sz="2400" dirty="0" smtClean="0"/>
              <a:t>    1 </a:t>
            </a:r>
            <a:r>
              <a:rPr lang="en-US" sz="2400" dirty="0" err="1" smtClean="0"/>
              <a:t>tahun</a:t>
            </a:r>
            <a:r>
              <a:rPr lang="en-US" sz="2400" dirty="0" smtClean="0"/>
              <a:t> </a:t>
            </a:r>
            <a:r>
              <a:rPr lang="en-US" sz="2400" dirty="0" err="1" smtClean="0"/>
              <a:t>terakhir</a:t>
            </a:r>
            <a:r>
              <a:rPr lang="en-US" sz="2400" dirty="0" smtClean="0"/>
              <a:t> </a:t>
            </a:r>
            <a:r>
              <a:rPr lang="en-US" sz="2400" dirty="0" err="1" smtClean="0"/>
              <a:t>pasien</a:t>
            </a:r>
            <a:r>
              <a:rPr lang="en-US" sz="2400" dirty="0" smtClean="0"/>
              <a:t> </a:t>
            </a:r>
            <a:r>
              <a:rPr lang="en-US" sz="2400" dirty="0" err="1" smtClean="0"/>
              <a:t>sering</a:t>
            </a:r>
            <a:r>
              <a:rPr lang="en-US" sz="2400" dirty="0" smtClean="0"/>
              <a:t> </a:t>
            </a:r>
            <a:r>
              <a:rPr lang="en-US" sz="2400" dirty="0" err="1" smtClean="0"/>
              <a:t>menanyakan</a:t>
            </a:r>
            <a:r>
              <a:rPr lang="en-US" sz="2400" dirty="0" smtClean="0"/>
              <a:t> </a:t>
            </a:r>
            <a:r>
              <a:rPr lang="en-US" sz="2400" dirty="0" err="1" smtClean="0"/>
              <a:t>apakah</a:t>
            </a:r>
            <a:r>
              <a:rPr lang="en-US" sz="2400" dirty="0" smtClean="0"/>
              <a:t> </a:t>
            </a:r>
            <a:r>
              <a:rPr lang="en-US" sz="2400" dirty="0" err="1" smtClean="0"/>
              <a:t>sudah</a:t>
            </a:r>
            <a:r>
              <a:rPr lang="en-US" sz="2400" dirty="0" smtClean="0"/>
              <a:t> </a:t>
            </a:r>
            <a:r>
              <a:rPr lang="en-US" sz="2400" dirty="0" err="1" smtClean="0"/>
              <a:t>mandi</a:t>
            </a:r>
            <a:r>
              <a:rPr lang="en-US" sz="2400" dirty="0" smtClean="0"/>
              <a:t> </a:t>
            </a:r>
            <a:r>
              <a:rPr lang="en-US" sz="2400" dirty="0" err="1" smtClean="0"/>
              <a:t>atau</a:t>
            </a:r>
            <a:r>
              <a:rPr lang="en-US" sz="2400" dirty="0" smtClean="0"/>
              <a:t> </a:t>
            </a:r>
            <a:r>
              <a:rPr lang="en-US" sz="2400" dirty="0" err="1" smtClean="0"/>
              <a:t>belum</a:t>
            </a:r>
            <a:r>
              <a:rPr lang="en-US" sz="2400" dirty="0" smtClean="0"/>
              <a:t>, </a:t>
            </a:r>
            <a:r>
              <a:rPr lang="en-US" sz="2400" dirty="0" err="1" smtClean="0"/>
              <a:t>sudah</a:t>
            </a:r>
            <a:r>
              <a:rPr lang="en-US" sz="2400" dirty="0" smtClean="0"/>
              <a:t> </a:t>
            </a:r>
            <a:r>
              <a:rPr lang="en-US" sz="2400" dirty="0" err="1" smtClean="0"/>
              <a:t>makan</a:t>
            </a:r>
            <a:r>
              <a:rPr lang="en-US" sz="2400" dirty="0" smtClean="0"/>
              <a:t> </a:t>
            </a:r>
            <a:r>
              <a:rPr lang="en-US" sz="2400" dirty="0" err="1" smtClean="0"/>
              <a:t>atau</a:t>
            </a:r>
            <a:r>
              <a:rPr lang="en-US" sz="2400" dirty="0" smtClean="0"/>
              <a:t> </a:t>
            </a:r>
            <a:r>
              <a:rPr lang="en-US" sz="2400" dirty="0" err="1" smtClean="0"/>
              <a:t>belum</a:t>
            </a:r>
            <a:r>
              <a:rPr lang="en-US" sz="2400" dirty="0" smtClean="0"/>
              <a:t>, </a:t>
            </a:r>
            <a:r>
              <a:rPr lang="en-US" sz="2400" dirty="0" err="1" smtClean="0"/>
              <a:t>pasien</a:t>
            </a:r>
            <a:r>
              <a:rPr lang="en-US" sz="2400" dirty="0" smtClean="0"/>
              <a:t> </a:t>
            </a:r>
            <a:r>
              <a:rPr lang="en-US" sz="2400" dirty="0" err="1" smtClean="0"/>
              <a:t>lupa</a:t>
            </a:r>
            <a:r>
              <a:rPr lang="en-US" sz="2400" dirty="0" smtClean="0"/>
              <a:t> </a:t>
            </a:r>
            <a:r>
              <a:rPr lang="en-US" sz="2400" dirty="0" err="1" smtClean="0"/>
              <a:t>dengan</a:t>
            </a:r>
            <a:r>
              <a:rPr lang="en-US" sz="2400" dirty="0" smtClean="0"/>
              <a:t> </a:t>
            </a:r>
            <a:r>
              <a:rPr lang="en-US" sz="2400" dirty="0" err="1" smtClean="0"/>
              <a:t>nama</a:t>
            </a:r>
            <a:r>
              <a:rPr lang="en-US" sz="2400" dirty="0" smtClean="0"/>
              <a:t> </a:t>
            </a:r>
            <a:r>
              <a:rPr lang="en-US" sz="2400" dirty="0" err="1" smtClean="0"/>
              <a:t>anak-anak</a:t>
            </a:r>
            <a:r>
              <a:rPr lang="en-US" sz="2400" dirty="0" smtClean="0"/>
              <a:t> </a:t>
            </a:r>
            <a:r>
              <a:rPr lang="en-US" sz="2400" dirty="0" err="1" smtClean="0"/>
              <a:t>pasien</a:t>
            </a:r>
            <a:r>
              <a:rPr lang="en-US" sz="2400" dirty="0" smtClean="0"/>
              <a:t>, </a:t>
            </a:r>
            <a:r>
              <a:rPr lang="en-US" sz="2400" dirty="0" err="1" smtClean="0"/>
              <a:t>pasien</a:t>
            </a:r>
            <a:r>
              <a:rPr lang="en-US" sz="2400" dirty="0" smtClean="0"/>
              <a:t> </a:t>
            </a:r>
            <a:r>
              <a:rPr lang="en-US" sz="2400" dirty="0" err="1" smtClean="0"/>
              <a:t>juga</a:t>
            </a:r>
            <a:r>
              <a:rPr lang="en-US" sz="2400" dirty="0" smtClean="0"/>
              <a:t> </a:t>
            </a:r>
            <a:r>
              <a:rPr lang="en-US" sz="2400" dirty="0" err="1" smtClean="0"/>
              <a:t>sering</a:t>
            </a:r>
            <a:r>
              <a:rPr lang="en-US" sz="2400" dirty="0" smtClean="0"/>
              <a:t> </a:t>
            </a:r>
            <a:r>
              <a:rPr lang="en-US" sz="2400" dirty="0" err="1" smtClean="0"/>
              <a:t>menanyakan</a:t>
            </a:r>
            <a:r>
              <a:rPr lang="en-US" sz="2400" dirty="0" smtClean="0"/>
              <a:t> </a:t>
            </a:r>
            <a:r>
              <a:rPr lang="en-US" sz="2400" dirty="0" err="1" smtClean="0"/>
              <a:t>apakah</a:t>
            </a:r>
            <a:r>
              <a:rPr lang="en-US" sz="2400" dirty="0" smtClean="0"/>
              <a:t> </a:t>
            </a:r>
            <a:r>
              <a:rPr lang="en-US" sz="2400" dirty="0" err="1" smtClean="0"/>
              <a:t>sudah</a:t>
            </a:r>
            <a:r>
              <a:rPr lang="en-US" sz="2400" dirty="0" smtClean="0"/>
              <a:t> </a:t>
            </a:r>
            <a:r>
              <a:rPr lang="en-US" sz="2400" dirty="0" err="1" smtClean="0"/>
              <a:t>sholat</a:t>
            </a:r>
            <a:r>
              <a:rPr lang="en-US" sz="2400" dirty="0" smtClean="0"/>
              <a:t> </a:t>
            </a:r>
            <a:r>
              <a:rPr lang="en-US" sz="2400" dirty="0" err="1" smtClean="0"/>
              <a:t>atau</a:t>
            </a:r>
            <a:r>
              <a:rPr lang="en-US" sz="2400" dirty="0" smtClean="0"/>
              <a:t> </a:t>
            </a:r>
            <a:r>
              <a:rPr lang="en-US" sz="2400" dirty="0" err="1" smtClean="0"/>
              <a:t>belum</a:t>
            </a:r>
            <a:endParaRPr lang="en-US" sz="2400" dirty="0" smtClean="0"/>
          </a:p>
          <a:p>
            <a:pPr>
              <a:buNone/>
            </a:pPr>
            <a:r>
              <a:rPr lang="en-US" sz="2400" dirty="0" smtClean="0"/>
              <a:t>  6 </a:t>
            </a:r>
            <a:r>
              <a:rPr lang="en-US" sz="2400" dirty="0" err="1" smtClean="0"/>
              <a:t>bulan</a:t>
            </a:r>
            <a:r>
              <a:rPr lang="en-US" sz="2400" dirty="0" smtClean="0"/>
              <a:t> </a:t>
            </a:r>
            <a:r>
              <a:rPr lang="en-US" sz="2400" dirty="0" err="1" smtClean="0"/>
              <a:t>terakhir</a:t>
            </a:r>
            <a:r>
              <a:rPr lang="en-US" sz="2400" dirty="0" smtClean="0"/>
              <a:t> </a:t>
            </a:r>
            <a:r>
              <a:rPr lang="en-US" sz="2400" dirty="0" err="1" smtClean="0"/>
              <a:t>pasien</a:t>
            </a:r>
            <a:r>
              <a:rPr lang="en-US" sz="2400" dirty="0" smtClean="0"/>
              <a:t> </a:t>
            </a:r>
            <a:r>
              <a:rPr lang="en-US" sz="2400" dirty="0" err="1" smtClean="0"/>
              <a:t>mengalami</a:t>
            </a:r>
            <a:r>
              <a:rPr lang="en-US" sz="2400" dirty="0" smtClean="0"/>
              <a:t> </a:t>
            </a:r>
            <a:r>
              <a:rPr lang="en-US" sz="2400" dirty="0" err="1" smtClean="0"/>
              <a:t>perubahan</a:t>
            </a:r>
            <a:r>
              <a:rPr lang="en-US" sz="2400" dirty="0" smtClean="0"/>
              <a:t> </a:t>
            </a:r>
            <a:r>
              <a:rPr lang="en-US" sz="2400" dirty="0" err="1" smtClean="0"/>
              <a:t>perilaku</a:t>
            </a:r>
            <a:r>
              <a:rPr lang="en-US" sz="2400" dirty="0" smtClean="0"/>
              <a:t> </a:t>
            </a:r>
            <a:r>
              <a:rPr lang="en-US" sz="2400" dirty="0" err="1" smtClean="0"/>
              <a:t>dimana</a:t>
            </a:r>
            <a:r>
              <a:rPr lang="en-US" sz="2400" dirty="0" smtClean="0"/>
              <a:t> </a:t>
            </a:r>
            <a:r>
              <a:rPr lang="en-US" sz="2400" dirty="0" err="1" smtClean="0"/>
              <a:t>keluarga</a:t>
            </a:r>
            <a:r>
              <a:rPr lang="en-US" sz="2400" dirty="0" smtClean="0"/>
              <a:t> </a:t>
            </a:r>
            <a:r>
              <a:rPr lang="en-US" sz="2400" dirty="0" err="1" smtClean="0"/>
              <a:t>pernah</a:t>
            </a:r>
            <a:r>
              <a:rPr lang="en-US" sz="2400" dirty="0" smtClean="0"/>
              <a:t> </a:t>
            </a:r>
            <a:r>
              <a:rPr lang="en-US" sz="2400" dirty="0" err="1" smtClean="0"/>
              <a:t>terkejut</a:t>
            </a:r>
            <a:r>
              <a:rPr lang="en-US" sz="2400" dirty="0" smtClean="0"/>
              <a:t> </a:t>
            </a:r>
            <a:r>
              <a:rPr lang="en-US" sz="2400" dirty="0" err="1" smtClean="0"/>
              <a:t>karena</a:t>
            </a:r>
            <a:r>
              <a:rPr lang="en-US" sz="2400" dirty="0" smtClean="0"/>
              <a:t> </a:t>
            </a:r>
            <a:r>
              <a:rPr lang="en-US" sz="2400" dirty="0" err="1" smtClean="0"/>
              <a:t>pasien</a:t>
            </a:r>
            <a:r>
              <a:rPr lang="en-US" sz="2400" dirty="0" smtClean="0"/>
              <a:t> </a:t>
            </a:r>
            <a:r>
              <a:rPr lang="en-US" sz="2400" dirty="0" err="1" smtClean="0"/>
              <a:t>membuat</a:t>
            </a:r>
            <a:r>
              <a:rPr lang="en-US" sz="2400" dirty="0" smtClean="0"/>
              <a:t> </a:t>
            </a:r>
            <a:r>
              <a:rPr lang="en-US" sz="2400" dirty="0" err="1" smtClean="0"/>
              <a:t>teh</a:t>
            </a:r>
            <a:r>
              <a:rPr lang="en-US" sz="2400" dirty="0" smtClean="0"/>
              <a:t> </a:t>
            </a:r>
            <a:r>
              <a:rPr lang="en-US" sz="2400" dirty="0" err="1" smtClean="0"/>
              <a:t>bukan</a:t>
            </a:r>
            <a:r>
              <a:rPr lang="en-US" sz="2400" dirty="0" smtClean="0"/>
              <a:t> </a:t>
            </a:r>
            <a:r>
              <a:rPr lang="en-US" sz="2400" dirty="0" err="1" smtClean="0"/>
              <a:t>dengan</a:t>
            </a:r>
            <a:r>
              <a:rPr lang="en-US" sz="2400" dirty="0" smtClean="0"/>
              <a:t> </a:t>
            </a:r>
            <a:r>
              <a:rPr lang="en-US" sz="2400" dirty="0" err="1" smtClean="0"/>
              <a:t>gula</a:t>
            </a:r>
            <a:r>
              <a:rPr lang="en-US" sz="2400" dirty="0" smtClean="0"/>
              <a:t> </a:t>
            </a:r>
            <a:r>
              <a:rPr lang="en-US" sz="2400" dirty="0" err="1" smtClean="0"/>
              <a:t>tapi</a:t>
            </a:r>
            <a:r>
              <a:rPr lang="en-US" sz="2400" dirty="0" smtClean="0"/>
              <a:t> </a:t>
            </a:r>
            <a:r>
              <a:rPr lang="en-US" sz="2400" dirty="0" err="1" smtClean="0"/>
              <a:t>lada</a:t>
            </a:r>
            <a:r>
              <a:rPr lang="en-US" sz="2400" dirty="0" smtClean="0"/>
              <a:t>, </a:t>
            </a:r>
            <a:r>
              <a:rPr lang="en-US" sz="2400" dirty="0" err="1" smtClean="0"/>
              <a:t>saat</a:t>
            </a:r>
            <a:r>
              <a:rPr lang="en-US" sz="2400" dirty="0" smtClean="0"/>
              <a:t>  </a:t>
            </a:r>
            <a:r>
              <a:rPr lang="en-US" sz="2400" dirty="0" err="1" smtClean="0"/>
              <a:t>suami</a:t>
            </a:r>
            <a:r>
              <a:rPr lang="en-US" sz="2400" dirty="0" smtClean="0"/>
              <a:t> </a:t>
            </a:r>
            <a:r>
              <a:rPr lang="en-US" sz="2400" dirty="0" err="1" smtClean="0"/>
              <a:t>pasien</a:t>
            </a:r>
            <a:r>
              <a:rPr lang="en-US" sz="2400" dirty="0" smtClean="0"/>
              <a:t> </a:t>
            </a:r>
            <a:r>
              <a:rPr lang="en-US" sz="2400" dirty="0" err="1" smtClean="0"/>
              <a:t>selesai</a:t>
            </a:r>
            <a:r>
              <a:rPr lang="en-US" sz="2400" dirty="0" smtClean="0"/>
              <a:t> </a:t>
            </a:r>
            <a:r>
              <a:rPr lang="en-US" sz="2400" dirty="0" err="1" smtClean="0"/>
              <a:t>sholat</a:t>
            </a:r>
            <a:r>
              <a:rPr lang="en-US" sz="2400" dirty="0" smtClean="0"/>
              <a:t>, </a:t>
            </a:r>
            <a:r>
              <a:rPr lang="en-US" sz="2400" dirty="0" err="1" smtClean="0"/>
              <a:t>pasien</a:t>
            </a:r>
            <a:r>
              <a:rPr lang="en-US" sz="2400" dirty="0" smtClean="0"/>
              <a:t> </a:t>
            </a:r>
            <a:r>
              <a:rPr lang="en-US" sz="2400" dirty="0" err="1" smtClean="0"/>
              <a:t>tiba</a:t>
            </a:r>
            <a:r>
              <a:rPr lang="en-US" sz="2400" dirty="0" smtClean="0"/>
              <a:t> </a:t>
            </a:r>
            <a:r>
              <a:rPr lang="en-US" sz="2400" dirty="0" err="1" smtClean="0"/>
              <a:t>tiba</a:t>
            </a:r>
            <a:r>
              <a:rPr lang="en-US" sz="2400" dirty="0" smtClean="0"/>
              <a:t> </a:t>
            </a:r>
            <a:r>
              <a:rPr lang="en-US" sz="2400" dirty="0" err="1" smtClean="0"/>
              <a:t>membuang</a:t>
            </a:r>
            <a:r>
              <a:rPr lang="en-US" sz="2400" dirty="0" smtClean="0"/>
              <a:t> </a:t>
            </a:r>
            <a:r>
              <a:rPr lang="en-US" sz="2400" dirty="0" err="1" smtClean="0"/>
              <a:t>sajadah</a:t>
            </a:r>
            <a:r>
              <a:rPr lang="en-US" sz="2400" dirty="0" smtClean="0"/>
              <a:t> </a:t>
            </a:r>
            <a:r>
              <a:rPr lang="en-US" sz="2400" dirty="0" err="1" smtClean="0"/>
              <a:t>suami</a:t>
            </a:r>
            <a:r>
              <a:rPr lang="en-US" sz="2400" dirty="0" smtClean="0"/>
              <a:t> </a:t>
            </a:r>
            <a:r>
              <a:rPr lang="en-US" sz="2400" dirty="0" err="1" smtClean="0"/>
              <a:t>pasien</a:t>
            </a:r>
            <a:endParaRPr lang="en-US" sz="2400" dirty="0" smtClean="0"/>
          </a:p>
          <a:p>
            <a:pPr>
              <a:buNone/>
            </a:pPr>
            <a:r>
              <a:rPr lang="en-US" sz="2400" dirty="0" smtClean="0"/>
              <a:t>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85800" y="838200"/>
            <a:ext cx="7467600" cy="2209800"/>
          </a:xfrm>
        </p:spPr>
        <p:txBody>
          <a:bodyPr/>
          <a:lstStyle/>
          <a:p>
            <a:pPr>
              <a:buNone/>
            </a:pPr>
            <a:r>
              <a:rPr lang="en-US" dirty="0" smtClean="0"/>
              <a:t>   </a:t>
            </a:r>
            <a:r>
              <a:rPr lang="en-US" dirty="0" err="1" smtClean="0"/>
              <a:t>Keluhan</a:t>
            </a:r>
            <a:r>
              <a:rPr lang="en-US" dirty="0" smtClean="0"/>
              <a:t> lain : </a:t>
            </a:r>
            <a:r>
              <a:rPr lang="en-US" dirty="0" err="1" smtClean="0"/>
              <a:t>sering</a:t>
            </a:r>
            <a:r>
              <a:rPr lang="en-US" dirty="0" smtClean="0"/>
              <a:t> </a:t>
            </a:r>
            <a:r>
              <a:rPr lang="en-US" dirty="0" err="1" smtClean="0"/>
              <a:t>mengompol</a:t>
            </a:r>
            <a:r>
              <a:rPr lang="en-US" dirty="0" smtClean="0"/>
              <a:t> </a:t>
            </a:r>
            <a:r>
              <a:rPr lang="en-US" dirty="0" err="1" smtClean="0"/>
              <a:t>satu</a:t>
            </a:r>
            <a:r>
              <a:rPr lang="en-US" dirty="0" smtClean="0"/>
              <a:t> </a:t>
            </a:r>
            <a:r>
              <a:rPr lang="en-US" dirty="0" err="1" smtClean="0"/>
              <a:t>bulan</a:t>
            </a:r>
            <a:r>
              <a:rPr lang="en-US" dirty="0" smtClean="0"/>
              <a:t> </a:t>
            </a:r>
            <a:r>
              <a:rPr lang="en-US" dirty="0" err="1" smtClean="0"/>
              <a:t>terakhir</a:t>
            </a:r>
            <a:r>
              <a:rPr lang="en-US" dirty="0" smtClean="0"/>
              <a:t>, </a:t>
            </a:r>
            <a:r>
              <a:rPr lang="en-US" dirty="0" err="1" smtClean="0"/>
              <a:t>sakit</a:t>
            </a:r>
            <a:r>
              <a:rPr lang="en-US" dirty="0" smtClean="0"/>
              <a:t> </a:t>
            </a:r>
            <a:r>
              <a:rPr lang="en-US" dirty="0" err="1" smtClean="0"/>
              <a:t>kepala</a:t>
            </a:r>
            <a:r>
              <a:rPr lang="en-US" dirty="0" smtClean="0"/>
              <a:t> (+) </a:t>
            </a:r>
            <a:r>
              <a:rPr lang="en-US" dirty="0" err="1" smtClean="0"/>
              <a:t>namun</a:t>
            </a:r>
            <a:r>
              <a:rPr lang="en-US" dirty="0" smtClean="0"/>
              <a:t> </a:t>
            </a:r>
            <a:r>
              <a:rPr lang="en-US" dirty="0" err="1" smtClean="0"/>
              <a:t>tidak</a:t>
            </a:r>
            <a:r>
              <a:rPr lang="en-US" dirty="0" smtClean="0"/>
              <a:t> </a:t>
            </a:r>
            <a:r>
              <a:rPr lang="en-US" dirty="0" err="1" smtClean="0"/>
              <a:t>berat</a:t>
            </a:r>
            <a:r>
              <a:rPr lang="en-US" dirty="0" smtClean="0"/>
              <a:t> </a:t>
            </a:r>
            <a:r>
              <a:rPr lang="en-US" dirty="0" err="1" smtClean="0"/>
              <a:t>jarang</a:t>
            </a:r>
            <a:r>
              <a:rPr lang="en-US" dirty="0" smtClean="0"/>
              <a:t> </a:t>
            </a:r>
            <a:r>
              <a:rPr lang="en-US" dirty="0" err="1" smtClean="0"/>
              <a:t>minum</a:t>
            </a:r>
            <a:r>
              <a:rPr lang="en-US" dirty="0" smtClean="0"/>
              <a:t> </a:t>
            </a:r>
            <a:r>
              <a:rPr lang="en-US" dirty="0" err="1" smtClean="0"/>
              <a:t>obat</a:t>
            </a:r>
            <a:r>
              <a:rPr lang="en-US" dirty="0" smtClean="0"/>
              <a:t> </a:t>
            </a:r>
            <a:r>
              <a:rPr lang="en-US" dirty="0" err="1" smtClean="0"/>
              <a:t>untuk</a:t>
            </a:r>
            <a:r>
              <a:rPr lang="en-US" dirty="0" smtClean="0"/>
              <a:t> </a:t>
            </a:r>
            <a:r>
              <a:rPr lang="en-US" dirty="0" err="1" smtClean="0"/>
              <a:t>sakit</a:t>
            </a:r>
            <a:r>
              <a:rPr lang="en-US" dirty="0" smtClean="0"/>
              <a:t> </a:t>
            </a:r>
            <a:r>
              <a:rPr lang="en-US" dirty="0" err="1" smtClean="0"/>
              <a:t>kepala</a:t>
            </a:r>
            <a:endParaRPr lang="en-US" dirty="0" smtClean="0"/>
          </a:p>
          <a:p>
            <a:pPr>
              <a:buNone/>
            </a:pPr>
            <a:r>
              <a:rPr lang="en-US" dirty="0" smtClean="0"/>
              <a:t>	</a:t>
            </a:r>
            <a:r>
              <a:rPr lang="en-US" dirty="0" err="1" smtClean="0"/>
              <a:t>kelainan</a:t>
            </a:r>
            <a:r>
              <a:rPr lang="en-US" dirty="0" smtClean="0"/>
              <a:t> </a:t>
            </a:r>
            <a:r>
              <a:rPr lang="en-US" dirty="0" err="1" smtClean="0"/>
              <a:t>saraf</a:t>
            </a:r>
            <a:r>
              <a:rPr lang="en-US" dirty="0" smtClean="0"/>
              <a:t> </a:t>
            </a:r>
            <a:r>
              <a:rPr lang="en-US" dirty="0" err="1" smtClean="0"/>
              <a:t>lainnya</a:t>
            </a:r>
            <a:r>
              <a:rPr lang="en-US" dirty="0" smtClean="0"/>
              <a:t> (-)</a:t>
            </a:r>
          </a:p>
          <a:p>
            <a:pPr>
              <a:buNone/>
            </a:pPr>
            <a:r>
              <a:rPr lang="en-US" dirty="0" smtClean="0"/>
              <a:t>RPD: </a:t>
            </a:r>
            <a:r>
              <a:rPr lang="en-US" dirty="0" err="1" smtClean="0"/>
              <a:t>Riw</a:t>
            </a:r>
            <a:r>
              <a:rPr lang="en-US" dirty="0" smtClean="0"/>
              <a:t> CABG </a:t>
            </a:r>
            <a:r>
              <a:rPr lang="en-US" dirty="0" err="1" smtClean="0"/>
              <a:t>th</a:t>
            </a:r>
            <a:r>
              <a:rPr lang="en-US" dirty="0" smtClean="0"/>
              <a:t> 1997</a:t>
            </a:r>
          </a:p>
          <a:p>
            <a:pPr>
              <a:buNone/>
            </a:pPr>
            <a:endParaRPr lang="en-US" dirty="0" smtClean="0"/>
          </a:p>
        </p:txBody>
      </p:sp>
      <p:sp>
        <p:nvSpPr>
          <p:cNvPr id="4" name="Content Placeholder 2"/>
          <p:cNvSpPr txBox="1">
            <a:spLocks/>
          </p:cNvSpPr>
          <p:nvPr/>
        </p:nvSpPr>
        <p:spPr>
          <a:xfrm>
            <a:off x="685800" y="3200400"/>
            <a:ext cx="6781800" cy="2590800"/>
          </a:xfrm>
          <a:prstGeom prst="rect">
            <a:avLst/>
          </a:prstGeom>
        </p:spPr>
        <p:txBody>
          <a:bodyPr vert="horz">
            <a:normAutofit lnSpcReduction="10000"/>
          </a:bodyPr>
          <a:lstStyle/>
          <a:p>
            <a:pPr marL="355600" marR="0" lvl="0" indent="-355600" algn="l" defTabSz="914400" rtl="0" eaLnBrk="1" fontAlgn="auto" latinLnBrk="0" hangingPunct="1">
              <a:lnSpc>
                <a:spcPct val="100000"/>
              </a:lnSpc>
              <a:spcBef>
                <a:spcPts val="600"/>
              </a:spcBef>
              <a:spcAft>
                <a:spcPts val="0"/>
              </a:spcAft>
              <a:buClr>
                <a:schemeClr val="accent1"/>
              </a:buClr>
              <a:buSzPct val="70000"/>
              <a:tabLst>
                <a:tab pos="2963863" algn="l"/>
              </a:tabLst>
              <a:defRPr/>
            </a:pPr>
            <a:r>
              <a:rPr lang="en-US" sz="2400" dirty="0" err="1" smtClean="0">
                <a:solidFill>
                  <a:srgbClr val="E75C01"/>
                </a:solidFill>
                <a:latin typeface="+mn-lt"/>
              </a:rPr>
              <a:t>Pemeriksaan Fisik</a:t>
            </a:r>
            <a:endParaRPr kumimoji="0" lang="en-US" sz="2400" b="0" i="0" u="none" strike="noStrike" kern="1200" cap="none" spc="0" normalizeH="0" baseline="0" noProof="0" dirty="0" err="1" smtClean="0">
              <a:ln>
                <a:noFill/>
              </a:ln>
              <a:solidFill>
                <a:srgbClr val="E75C01"/>
              </a:solidFill>
              <a:effectLst/>
              <a:uLnTx/>
              <a:uFillTx/>
              <a:latin typeface="+mn-lt"/>
              <a:ea typeface="+mn-ea"/>
              <a:cs typeface="+mn-cs"/>
            </a:endParaRPr>
          </a:p>
          <a:p>
            <a:pPr marL="355600" marR="0" lvl="0" indent="-355600" algn="l" defTabSz="914400" rtl="0" eaLnBrk="1" fontAlgn="auto" latinLnBrk="0" hangingPunct="1">
              <a:lnSpc>
                <a:spcPct val="100000"/>
              </a:lnSpc>
              <a:spcBef>
                <a:spcPts val="600"/>
              </a:spcBef>
              <a:spcAft>
                <a:spcPts val="0"/>
              </a:spcAft>
              <a:buClr>
                <a:schemeClr val="accent1"/>
              </a:buClr>
              <a:buSzPct val="70000"/>
              <a:buFont typeface="Wingdings"/>
              <a:buChar char=""/>
              <a:tabLst>
                <a:tab pos="2963863" algn="l"/>
              </a:tabLst>
              <a:defRPr/>
            </a:pPr>
            <a:r>
              <a:rPr kumimoji="0" lang="en-US" sz="2400" b="0" i="0" u="none" strike="noStrike" kern="1200" cap="none" spc="0" normalizeH="0" baseline="0" noProof="0" dirty="0" err="1" smtClean="0">
                <a:ln>
                  <a:noFill/>
                </a:ln>
                <a:solidFill>
                  <a:schemeClr val="tx1"/>
                </a:solidFill>
                <a:effectLst/>
                <a:uLnTx/>
                <a:uFillTx/>
                <a:latin typeface="+mn-lt"/>
                <a:ea typeface="+mn-ea"/>
                <a:cs typeface="+mn-cs"/>
              </a:rPr>
              <a:t>Tanda</a:t>
            </a:r>
            <a:r>
              <a:rPr kumimoji="0" lang="en-US" sz="2400" b="0" i="0" u="none" strike="noStrike" kern="1200" cap="none" spc="0" normalizeH="0" baseline="0" noProof="0" dirty="0" smtClean="0">
                <a:ln>
                  <a:noFill/>
                </a:ln>
                <a:solidFill>
                  <a:schemeClr val="tx1"/>
                </a:solidFill>
                <a:effectLst/>
                <a:uLnTx/>
                <a:uFillTx/>
                <a:latin typeface="+mn-lt"/>
                <a:ea typeface="+mn-ea"/>
                <a:cs typeface="+mn-cs"/>
              </a:rPr>
              <a:t> vital 	: </a:t>
            </a:r>
            <a:r>
              <a:rPr kumimoji="0" lang="en-US" sz="2400" b="0" i="0" u="none" strike="noStrike" kern="1200" cap="none" spc="0" normalizeH="0" baseline="0" noProof="0" dirty="0" err="1" smtClean="0">
                <a:ln>
                  <a:noFill/>
                </a:ln>
                <a:solidFill>
                  <a:schemeClr val="tx1"/>
                </a:solidFill>
                <a:effectLst/>
                <a:uLnTx/>
                <a:uFillTx/>
                <a:latin typeface="+mn-lt"/>
                <a:ea typeface="+mn-ea"/>
                <a:cs typeface="+mn-cs"/>
              </a:rPr>
              <a:t>dalam</a:t>
            </a:r>
            <a:r>
              <a:rPr kumimoji="0" lang="en-US" sz="24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400" b="0" i="0" u="none" strike="noStrike" kern="1200" cap="none" spc="0" normalizeH="0" baseline="0" noProof="0" dirty="0" err="1" smtClean="0">
                <a:ln>
                  <a:noFill/>
                </a:ln>
                <a:solidFill>
                  <a:schemeClr val="tx1"/>
                </a:solidFill>
                <a:effectLst/>
                <a:uLnTx/>
                <a:uFillTx/>
                <a:latin typeface="+mn-lt"/>
                <a:ea typeface="+mn-ea"/>
                <a:cs typeface="+mn-cs"/>
              </a:rPr>
              <a:t>batas</a:t>
            </a:r>
            <a:r>
              <a:rPr kumimoji="0" lang="en-US" sz="2400" b="0" i="0" u="none" strike="noStrike" kern="1200" cap="none" spc="0" normalizeH="0" baseline="0" noProof="0" dirty="0" smtClean="0">
                <a:ln>
                  <a:noFill/>
                </a:ln>
                <a:solidFill>
                  <a:schemeClr val="tx1"/>
                </a:solidFill>
                <a:effectLst/>
                <a:uLnTx/>
                <a:uFillTx/>
                <a:latin typeface="+mn-lt"/>
                <a:ea typeface="+mn-ea"/>
                <a:cs typeface="+mn-cs"/>
              </a:rPr>
              <a:t> normal</a:t>
            </a:r>
          </a:p>
          <a:p>
            <a:pPr marL="355600" marR="0" lvl="0" indent="-355600" algn="l" defTabSz="914400" rtl="0" eaLnBrk="1" fontAlgn="auto" latinLnBrk="0" hangingPunct="1">
              <a:lnSpc>
                <a:spcPct val="100000"/>
              </a:lnSpc>
              <a:spcBef>
                <a:spcPts val="600"/>
              </a:spcBef>
              <a:spcAft>
                <a:spcPts val="0"/>
              </a:spcAft>
              <a:buClr>
                <a:schemeClr val="accent1"/>
              </a:buClr>
              <a:buSzPct val="70000"/>
              <a:buFont typeface="Wingdings"/>
              <a:buChar char=""/>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Status </a:t>
            </a:r>
            <a:r>
              <a:rPr kumimoji="0" lang="en-US" sz="2400" b="0" i="0" u="none" strike="noStrike" kern="1200" cap="none" spc="0" normalizeH="0" baseline="0" noProof="0" dirty="0" err="1" smtClean="0">
                <a:ln>
                  <a:noFill/>
                </a:ln>
                <a:solidFill>
                  <a:schemeClr val="tx1"/>
                </a:solidFill>
                <a:effectLst/>
                <a:uLnTx/>
                <a:uFillTx/>
                <a:latin typeface="+mn-lt"/>
                <a:ea typeface="+mn-ea"/>
                <a:cs typeface="+mn-cs"/>
              </a:rPr>
              <a:t>Generalis</a:t>
            </a:r>
            <a:r>
              <a:rPr kumimoji="0" lang="en-US" sz="2400" b="0" i="0" u="none" strike="noStrike" kern="1200" cap="none" spc="0" normalizeH="0" baseline="0" noProof="0" dirty="0" smtClean="0">
                <a:ln>
                  <a:noFill/>
                </a:ln>
                <a:solidFill>
                  <a:schemeClr val="tx1"/>
                </a:solidFill>
                <a:effectLst/>
                <a:uLnTx/>
                <a:uFillTx/>
                <a:latin typeface="+mn-lt"/>
                <a:ea typeface="+mn-ea"/>
                <a:cs typeface="+mn-cs"/>
              </a:rPr>
              <a:t>   : </a:t>
            </a:r>
            <a:r>
              <a:rPr kumimoji="0" lang="en-US" sz="2400" b="0" i="0" u="none" strike="noStrike" kern="1200" cap="none" spc="0" normalizeH="0" baseline="0" noProof="0" dirty="0" err="1" smtClean="0">
                <a:ln>
                  <a:noFill/>
                </a:ln>
                <a:solidFill>
                  <a:schemeClr val="tx1"/>
                </a:solidFill>
                <a:effectLst/>
                <a:uLnTx/>
                <a:uFillTx/>
                <a:latin typeface="+mn-lt"/>
                <a:ea typeface="+mn-ea"/>
                <a:cs typeface="+mn-cs"/>
              </a:rPr>
              <a:t>baik</a:t>
            </a: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a:p>
            <a:pPr marL="355600" marR="0" lvl="0" indent="-355600" algn="l" defTabSz="914400" rtl="0" eaLnBrk="1" fontAlgn="auto" latinLnBrk="0" hangingPunct="1">
              <a:lnSpc>
                <a:spcPct val="100000"/>
              </a:lnSpc>
              <a:spcBef>
                <a:spcPts val="600"/>
              </a:spcBef>
              <a:spcAft>
                <a:spcPts val="0"/>
              </a:spcAft>
              <a:buClr>
                <a:schemeClr val="accent1"/>
              </a:buClr>
              <a:buSzPct val="70000"/>
              <a:buFont typeface="Wingdings"/>
              <a:buChar char=""/>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Status </a:t>
            </a:r>
            <a:r>
              <a:rPr kumimoji="0" lang="en-US" sz="2400" b="0" i="0" u="none" strike="noStrike" kern="1200" cap="none" spc="0" normalizeH="0" baseline="0" noProof="0" dirty="0" err="1" smtClean="0">
                <a:ln>
                  <a:noFill/>
                </a:ln>
                <a:solidFill>
                  <a:schemeClr val="tx1"/>
                </a:solidFill>
                <a:effectLst/>
                <a:uLnTx/>
                <a:uFillTx/>
                <a:latin typeface="+mn-lt"/>
                <a:ea typeface="+mn-ea"/>
                <a:cs typeface="+mn-cs"/>
              </a:rPr>
              <a:t>Neurologis</a:t>
            </a:r>
            <a:r>
              <a:rPr kumimoji="0" lang="en-US" sz="2400" b="0" i="0" u="none" strike="noStrike" kern="1200" cap="none" spc="0" normalizeH="0" baseline="0" noProof="0" dirty="0" smtClean="0">
                <a:ln>
                  <a:noFill/>
                </a:ln>
                <a:solidFill>
                  <a:schemeClr val="tx1"/>
                </a:solidFill>
                <a:effectLst/>
                <a:uLnTx/>
                <a:uFillTx/>
                <a:latin typeface="+mn-lt"/>
                <a:ea typeface="+mn-ea"/>
                <a:cs typeface="+mn-cs"/>
              </a:rPr>
              <a:t> : </a:t>
            </a:r>
            <a:r>
              <a:rPr kumimoji="0" lang="en-US" sz="2400" b="0" i="0" u="none" strike="noStrike" kern="1200" cap="none" spc="0" normalizeH="0" baseline="0" noProof="0" dirty="0" err="1" smtClean="0">
                <a:ln>
                  <a:noFill/>
                </a:ln>
                <a:solidFill>
                  <a:schemeClr val="tx1"/>
                </a:solidFill>
                <a:effectLst/>
                <a:uLnTx/>
                <a:uFillTx/>
                <a:latin typeface="+mn-lt"/>
                <a:ea typeface="+mn-ea"/>
                <a:cs typeface="+mn-cs"/>
              </a:rPr>
              <a:t>tidak</a:t>
            </a:r>
            <a:r>
              <a:rPr kumimoji="0" lang="en-US" sz="24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400" b="0" i="0" u="none" strike="noStrike" kern="1200" cap="none" spc="0" normalizeH="0" baseline="0" noProof="0" dirty="0" err="1" smtClean="0">
                <a:ln>
                  <a:noFill/>
                </a:ln>
                <a:solidFill>
                  <a:schemeClr val="tx1"/>
                </a:solidFill>
                <a:effectLst/>
                <a:uLnTx/>
                <a:uFillTx/>
                <a:latin typeface="+mn-lt"/>
                <a:ea typeface="+mn-ea"/>
                <a:cs typeface="+mn-cs"/>
              </a:rPr>
              <a:t>ada kelainan</a:t>
            </a: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a:p>
            <a:pPr marL="355600" marR="0" lvl="0" indent="-355600" algn="l" defTabSz="914400" rtl="0" eaLnBrk="1" fontAlgn="auto" latinLnBrk="0" hangingPunct="1">
              <a:lnSpc>
                <a:spcPct val="100000"/>
              </a:lnSpc>
              <a:spcBef>
                <a:spcPts val="600"/>
              </a:spcBef>
              <a:spcAft>
                <a:spcPts val="0"/>
              </a:spcAft>
              <a:buClr>
                <a:schemeClr val="accent1"/>
              </a:buClr>
              <a:buSzPct val="70000"/>
              <a:buFont typeface="Wingdings"/>
              <a:buChar char=""/>
              <a:tabLst>
                <a:tab pos="2963863" algn="l"/>
              </a:tabLst>
              <a:defRPr/>
            </a:pPr>
            <a:r>
              <a:rPr kumimoji="0" lang="en-US" sz="2400" b="0" i="0" u="none" strike="noStrike" kern="1200" cap="none" spc="0" normalizeH="0" baseline="0" noProof="0" dirty="0" err="1" smtClean="0">
                <a:ln>
                  <a:noFill/>
                </a:ln>
                <a:solidFill>
                  <a:schemeClr val="tx1"/>
                </a:solidFill>
                <a:effectLst/>
                <a:uLnTx/>
                <a:uFillTx/>
                <a:latin typeface="+mn-lt"/>
                <a:ea typeface="+mn-ea"/>
                <a:cs typeface="+mn-cs"/>
              </a:rPr>
              <a:t>Funduskopi</a:t>
            </a:r>
            <a:r>
              <a:rPr kumimoji="0" lang="en-US" sz="2400" b="0" i="0" u="none" strike="noStrike" kern="1200" cap="none" spc="0" normalizeH="0" baseline="0" noProof="0" dirty="0" smtClean="0">
                <a:ln>
                  <a:noFill/>
                </a:ln>
                <a:solidFill>
                  <a:schemeClr val="tx1"/>
                </a:solidFill>
                <a:effectLst/>
                <a:uLnTx/>
                <a:uFillTx/>
                <a:latin typeface="+mn-lt"/>
                <a:ea typeface="+mn-ea"/>
                <a:cs typeface="+mn-cs"/>
              </a:rPr>
              <a:t> 	: </a:t>
            </a:r>
            <a:r>
              <a:rPr kumimoji="0" lang="en-US" sz="2400" b="0" i="1" u="none" strike="noStrike" kern="1200" cap="none" spc="0" normalizeH="0" baseline="0" noProof="0" dirty="0" smtClean="0">
                <a:ln>
                  <a:noFill/>
                </a:ln>
                <a:solidFill>
                  <a:schemeClr val="tx1"/>
                </a:solidFill>
                <a:effectLst/>
                <a:uLnTx/>
                <a:uFillTx/>
                <a:latin typeface="+mn-lt"/>
                <a:ea typeface="+mn-ea"/>
                <a:cs typeface="+mn-cs"/>
              </a:rPr>
              <a:t>early </a:t>
            </a:r>
            <a:r>
              <a:rPr kumimoji="0" lang="en-US" sz="2400" b="0" i="1" u="none" strike="noStrike" kern="1200" cap="none" spc="0" normalizeH="0" baseline="0" noProof="0" dirty="0" err="1" smtClean="0">
                <a:ln>
                  <a:noFill/>
                </a:ln>
                <a:solidFill>
                  <a:schemeClr val="tx1"/>
                </a:solidFill>
                <a:effectLst/>
                <a:uLnTx/>
                <a:uFillTx/>
                <a:latin typeface="+mn-lt"/>
                <a:ea typeface="+mn-ea"/>
                <a:cs typeface="+mn-cs"/>
              </a:rPr>
              <a:t>papil</a:t>
            </a:r>
            <a:r>
              <a:rPr kumimoji="0" lang="en-US" sz="2400" b="0" i="1" u="none" strike="noStrike" kern="1200" cap="none" spc="0" normalizeH="0" baseline="0" noProof="0" dirty="0" smtClean="0">
                <a:ln>
                  <a:noFill/>
                </a:ln>
                <a:solidFill>
                  <a:schemeClr val="tx1"/>
                </a:solidFill>
                <a:effectLst/>
                <a:uLnTx/>
                <a:uFillTx/>
                <a:latin typeface="+mn-lt"/>
                <a:ea typeface="+mn-ea"/>
                <a:cs typeface="+mn-cs"/>
              </a:rPr>
              <a:t> edema </a:t>
            </a:r>
            <a:r>
              <a:rPr kumimoji="0" lang="en-US" sz="2400" b="0" i="0" u="none" strike="noStrike" kern="1200" cap="none" spc="0" normalizeH="0" baseline="0" noProof="0" dirty="0" smtClean="0">
                <a:ln>
                  <a:noFill/>
                </a:ln>
                <a:solidFill>
                  <a:schemeClr val="tx1"/>
                </a:solidFill>
                <a:effectLst/>
                <a:uLnTx/>
                <a:uFillTx/>
                <a:latin typeface="+mn-lt"/>
                <a:ea typeface="+mn-ea"/>
                <a:cs typeface="+mn-cs"/>
              </a:rPr>
              <a:t>ODS</a:t>
            </a:r>
          </a:p>
          <a:p>
            <a:pPr marL="355600" marR="0" lvl="0" indent="-355600" algn="l" defTabSz="914400" rtl="0" eaLnBrk="1" fontAlgn="auto" latinLnBrk="0" hangingPunct="1">
              <a:lnSpc>
                <a:spcPct val="100000"/>
              </a:lnSpc>
              <a:spcBef>
                <a:spcPts val="600"/>
              </a:spcBef>
              <a:spcAft>
                <a:spcPts val="0"/>
              </a:spcAft>
              <a:buClr>
                <a:schemeClr val="accent1"/>
              </a:buClr>
              <a:buSzPct val="70000"/>
              <a:buFont typeface="Wingdings"/>
              <a:buChar char=""/>
              <a:tabLst>
                <a:tab pos="2963863" algn="l"/>
              </a:tabLst>
              <a:defRPr/>
            </a:pPr>
            <a:r>
              <a:rPr kumimoji="0" lang="en-US" sz="2400" b="0" i="0" u="none" strike="noStrike" kern="1200" cap="none" spc="0" normalizeH="0" baseline="0" noProof="0" smtClean="0">
                <a:ln>
                  <a:noFill/>
                </a:ln>
                <a:solidFill>
                  <a:schemeClr val="tx1"/>
                </a:solidFill>
                <a:effectLst/>
                <a:uLnTx/>
                <a:uFillTx/>
                <a:latin typeface="+mn-lt"/>
                <a:ea typeface="+mn-ea"/>
                <a:cs typeface="+mn-cs"/>
              </a:rPr>
              <a:t>MMSE	: 28</a:t>
            </a:r>
            <a:endParaRPr kumimoji="0" lang="en-US" sz="2400" b="0"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l" defTabSz="914400" rtl="0" eaLnBrk="1" fontAlgn="auto" latinLnBrk="0" hangingPunct="1">
              <a:lnSpc>
                <a:spcPct val="100000"/>
              </a:lnSpc>
              <a:spcBef>
                <a:spcPts val="600"/>
              </a:spcBef>
              <a:spcAft>
                <a:spcPts val="0"/>
              </a:spcAft>
              <a:buClr>
                <a:schemeClr val="accent1"/>
              </a:buClr>
              <a:buSzPct val="70000"/>
              <a:buFontTx/>
              <a:buChar char="-"/>
              <a:tabLst/>
              <a:defRPr/>
            </a:pP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91928" y="76200"/>
            <a:ext cx="2418472" cy="609600"/>
          </a:xfrm>
        </p:spPr>
        <p:txBody>
          <a:bodyPr/>
          <a:lstStyle/>
          <a:p>
            <a:r>
              <a:rPr lang="en-US">
                <a:solidFill>
                  <a:srgbClr val="E75C01"/>
                </a:solidFill>
              </a:rPr>
              <a:t>Diagnosis?</a:t>
            </a:r>
          </a:p>
        </p:txBody>
      </p:sp>
      <p:sp>
        <p:nvSpPr>
          <p:cNvPr id="3" name="Content Placeholder 2"/>
          <p:cNvSpPr>
            <a:spLocks noGrp="1"/>
          </p:cNvSpPr>
          <p:nvPr>
            <p:ph sz="quarter" idx="1"/>
          </p:nvPr>
        </p:nvSpPr>
        <p:spPr>
          <a:xfrm>
            <a:off x="589672" y="990600"/>
            <a:ext cx="3276600" cy="533400"/>
          </a:xfrm>
        </p:spPr>
        <p:style>
          <a:lnRef idx="1">
            <a:schemeClr val="accent3"/>
          </a:lnRef>
          <a:fillRef idx="2">
            <a:schemeClr val="accent3"/>
          </a:fillRef>
          <a:effectRef idx="1">
            <a:schemeClr val="accent3"/>
          </a:effectRef>
          <a:fontRef idx="minor">
            <a:schemeClr val="dk1"/>
          </a:fontRef>
        </p:style>
        <p:txBody>
          <a:bodyPr/>
          <a:lstStyle/>
          <a:p>
            <a:pPr algn="ctr">
              <a:buNone/>
            </a:pPr>
            <a:r>
              <a:rPr lang="en-US"/>
              <a:t>Perubahan perilaku</a:t>
            </a:r>
          </a:p>
        </p:txBody>
      </p:sp>
      <p:sp>
        <p:nvSpPr>
          <p:cNvPr id="4" name="Content Placeholder 2"/>
          <p:cNvSpPr txBox="1">
            <a:spLocks/>
          </p:cNvSpPr>
          <p:nvPr/>
        </p:nvSpPr>
        <p:spPr>
          <a:xfrm>
            <a:off x="589672" y="2286000"/>
            <a:ext cx="3276600" cy="533400"/>
          </a:xfrm>
          <a:prstGeom prst="rect">
            <a:avLst/>
          </a:prstGeom>
        </p:spPr>
        <p:style>
          <a:lnRef idx="1">
            <a:schemeClr val="accent3"/>
          </a:lnRef>
          <a:fillRef idx="2">
            <a:schemeClr val="accent3"/>
          </a:fillRef>
          <a:effectRef idx="1">
            <a:schemeClr val="accent3"/>
          </a:effectRef>
          <a:fontRef idx="minor">
            <a:schemeClr val="dk1"/>
          </a:fontRef>
        </p:style>
        <p:txBody>
          <a:bodyPr vert="horz">
            <a:normAutofit/>
          </a:bodyPr>
          <a:lstStyle/>
          <a:p>
            <a:pPr marL="274320" marR="0" lvl="0" indent="-274320" algn="ctr" defTabSz="914400" rtl="0" eaLnBrk="1" fontAlgn="auto" latinLnBrk="0" hangingPunct="1">
              <a:lnSpc>
                <a:spcPct val="100000"/>
              </a:lnSpc>
              <a:spcBef>
                <a:spcPts val="600"/>
              </a:spcBef>
              <a:spcAft>
                <a:spcPts val="0"/>
              </a:spcAft>
              <a:buClr>
                <a:schemeClr val="accent1"/>
              </a:buClr>
              <a:buSzPct val="70000"/>
              <a:buFont typeface="Wingdings"/>
              <a:buNone/>
              <a:tabLst/>
              <a:defRPr/>
            </a:pPr>
            <a:r>
              <a:rPr kumimoji="0" lang="en-US" sz="2400" b="0" i="0" u="none" strike="noStrike" kern="1200" cap="none" spc="0" normalizeH="0" baseline="0" noProof="0">
                <a:ln>
                  <a:noFill/>
                </a:ln>
                <a:solidFill>
                  <a:schemeClr val="dk1"/>
                </a:solidFill>
                <a:effectLst/>
                <a:uLnTx/>
                <a:uFillTx/>
                <a:latin typeface="+mn-lt"/>
                <a:ea typeface="+mn-ea"/>
                <a:cs typeface="+mn-cs"/>
              </a:rPr>
              <a:t>Sakit kepala</a:t>
            </a:r>
          </a:p>
        </p:txBody>
      </p:sp>
      <p:sp>
        <p:nvSpPr>
          <p:cNvPr id="5" name="Content Placeholder 2"/>
          <p:cNvSpPr txBox="1">
            <a:spLocks/>
          </p:cNvSpPr>
          <p:nvPr/>
        </p:nvSpPr>
        <p:spPr>
          <a:xfrm>
            <a:off x="589672" y="1600200"/>
            <a:ext cx="3276600" cy="533400"/>
          </a:xfrm>
          <a:prstGeom prst="rect">
            <a:avLst/>
          </a:prstGeom>
        </p:spPr>
        <p:style>
          <a:lnRef idx="1">
            <a:schemeClr val="accent3"/>
          </a:lnRef>
          <a:fillRef idx="2">
            <a:schemeClr val="accent3"/>
          </a:fillRef>
          <a:effectRef idx="1">
            <a:schemeClr val="accent3"/>
          </a:effectRef>
          <a:fontRef idx="minor">
            <a:schemeClr val="dk1"/>
          </a:fontRef>
        </p:style>
        <p:txBody>
          <a:bodyPr vert="horz" anchor="ctr">
            <a:normAutofit fontScale="85000" lnSpcReduction="10000"/>
          </a:bodyPr>
          <a:lstStyle/>
          <a:p>
            <a:pPr marL="274320" marR="0" lvl="0" indent="-274320" algn="ctr" defTabSz="914400" rtl="0" eaLnBrk="1" fontAlgn="auto" latinLnBrk="0" hangingPunct="1">
              <a:lnSpc>
                <a:spcPct val="100000"/>
              </a:lnSpc>
              <a:spcBef>
                <a:spcPts val="600"/>
              </a:spcBef>
              <a:spcAft>
                <a:spcPts val="0"/>
              </a:spcAft>
              <a:buClr>
                <a:schemeClr val="accent1"/>
              </a:buClr>
              <a:buSzPct val="70000"/>
              <a:buFont typeface="Wingdings"/>
              <a:buNone/>
              <a:tabLst/>
              <a:defRPr/>
            </a:pPr>
            <a:r>
              <a:rPr kumimoji="0" lang="en-US" sz="2400" b="0" i="0" u="none" strike="noStrike" kern="1200" cap="none" spc="0" normalizeH="0" baseline="0" noProof="0">
                <a:ln>
                  <a:noFill/>
                </a:ln>
                <a:solidFill>
                  <a:schemeClr val="dk1"/>
                </a:solidFill>
                <a:effectLst/>
                <a:uLnTx/>
                <a:uFillTx/>
                <a:latin typeface="+mn-lt"/>
                <a:ea typeface="+mn-ea"/>
                <a:cs typeface="+mn-cs"/>
              </a:rPr>
              <a:t>Mengompol (inkontinesia)</a:t>
            </a:r>
          </a:p>
        </p:txBody>
      </p:sp>
      <p:sp>
        <p:nvSpPr>
          <p:cNvPr id="6" name="Content Placeholder 2"/>
          <p:cNvSpPr txBox="1">
            <a:spLocks/>
          </p:cNvSpPr>
          <p:nvPr/>
        </p:nvSpPr>
        <p:spPr>
          <a:xfrm>
            <a:off x="589672" y="2895600"/>
            <a:ext cx="3276600" cy="533400"/>
          </a:xfrm>
          <a:prstGeom prst="rect">
            <a:avLst/>
          </a:prstGeom>
        </p:spPr>
        <p:style>
          <a:lnRef idx="1">
            <a:schemeClr val="accent3"/>
          </a:lnRef>
          <a:fillRef idx="2">
            <a:schemeClr val="accent3"/>
          </a:fillRef>
          <a:effectRef idx="1">
            <a:schemeClr val="accent3"/>
          </a:effectRef>
          <a:fontRef idx="minor">
            <a:schemeClr val="dk1"/>
          </a:fontRef>
        </p:style>
        <p:txBody>
          <a:bodyPr vert="horz">
            <a:normAutofit/>
          </a:bodyPr>
          <a:lstStyle/>
          <a:p>
            <a:pPr marL="274320" marR="0" lvl="0" indent="-274320" algn="ctr" defTabSz="914400" rtl="0" eaLnBrk="1" fontAlgn="auto" latinLnBrk="0" hangingPunct="1">
              <a:lnSpc>
                <a:spcPct val="100000"/>
              </a:lnSpc>
              <a:spcBef>
                <a:spcPts val="600"/>
              </a:spcBef>
              <a:spcAft>
                <a:spcPts val="0"/>
              </a:spcAft>
              <a:buClr>
                <a:schemeClr val="accent1"/>
              </a:buClr>
              <a:buSzPct val="70000"/>
              <a:buFont typeface="Wingdings"/>
              <a:buNone/>
              <a:tabLst/>
              <a:defRPr/>
            </a:pPr>
            <a:r>
              <a:rPr kumimoji="0" lang="en-US" sz="2400" b="0" i="0" u="none" strike="noStrike" kern="1200" cap="none" spc="0" normalizeH="0" baseline="0" noProof="0">
                <a:ln>
                  <a:noFill/>
                </a:ln>
                <a:solidFill>
                  <a:schemeClr val="dk1"/>
                </a:solidFill>
                <a:effectLst/>
                <a:uLnTx/>
                <a:uFillTx/>
                <a:latin typeface="+mn-lt"/>
                <a:ea typeface="+mn-ea"/>
                <a:cs typeface="+mn-cs"/>
              </a:rPr>
              <a:t>Early papiledema</a:t>
            </a:r>
          </a:p>
        </p:txBody>
      </p:sp>
      <p:grpSp>
        <p:nvGrpSpPr>
          <p:cNvPr id="9" name="Group 8"/>
          <p:cNvGrpSpPr/>
          <p:nvPr/>
        </p:nvGrpSpPr>
        <p:grpSpPr>
          <a:xfrm>
            <a:off x="3873130" y="990600"/>
            <a:ext cx="3408168" cy="1107996"/>
            <a:chOff x="3740658" y="1600200"/>
            <a:chExt cx="3408168" cy="1107996"/>
          </a:xfrm>
        </p:grpSpPr>
        <p:sp>
          <p:nvSpPr>
            <p:cNvPr id="7" name="TextBox 6"/>
            <p:cNvSpPr txBox="1"/>
            <p:nvPr/>
          </p:nvSpPr>
          <p:spPr>
            <a:xfrm>
              <a:off x="4343400" y="1992868"/>
              <a:ext cx="2805426" cy="369332"/>
            </a:xfrm>
            <a:prstGeom prst="rect">
              <a:avLst/>
            </a:prstGeom>
            <a:noFill/>
          </p:spPr>
          <p:txBody>
            <a:bodyPr wrap="none" rtlCol="0">
              <a:spAutoFit/>
            </a:bodyPr>
            <a:lstStyle/>
            <a:p>
              <a:r>
                <a:rPr lang="en-US">
                  <a:latin typeface="+mn-lt"/>
                </a:rPr>
                <a:t>Sindroma Lobus Frontal</a:t>
              </a:r>
            </a:p>
          </p:txBody>
        </p:sp>
        <p:sp>
          <p:nvSpPr>
            <p:cNvPr id="8" name="TextBox 7"/>
            <p:cNvSpPr txBox="1"/>
            <p:nvPr/>
          </p:nvSpPr>
          <p:spPr>
            <a:xfrm>
              <a:off x="3740658" y="1600200"/>
              <a:ext cx="678942" cy="1107996"/>
            </a:xfrm>
            <a:prstGeom prst="rect">
              <a:avLst/>
            </a:prstGeom>
            <a:noFill/>
          </p:spPr>
          <p:txBody>
            <a:bodyPr wrap="none" rtlCol="0">
              <a:spAutoFit/>
            </a:bodyPr>
            <a:lstStyle/>
            <a:p>
              <a:r>
                <a:rPr lang="en-US" sz="6600">
                  <a:solidFill>
                    <a:srgbClr val="E75C01"/>
                  </a:solidFill>
                </a:rPr>
                <a:t>&gt;</a:t>
              </a:r>
            </a:p>
          </p:txBody>
        </p:sp>
      </p:grpSp>
      <p:grpSp>
        <p:nvGrpSpPr>
          <p:cNvPr id="10" name="Group 9"/>
          <p:cNvGrpSpPr/>
          <p:nvPr/>
        </p:nvGrpSpPr>
        <p:grpSpPr>
          <a:xfrm>
            <a:off x="3866272" y="2286000"/>
            <a:ext cx="3245525" cy="1107996"/>
            <a:chOff x="3740658" y="1600200"/>
            <a:chExt cx="3245525" cy="1107996"/>
          </a:xfrm>
        </p:grpSpPr>
        <p:sp>
          <p:nvSpPr>
            <p:cNvPr id="11" name="TextBox 10"/>
            <p:cNvSpPr txBox="1"/>
            <p:nvPr/>
          </p:nvSpPr>
          <p:spPr>
            <a:xfrm>
              <a:off x="4343400" y="1992868"/>
              <a:ext cx="2642783" cy="369332"/>
            </a:xfrm>
            <a:prstGeom prst="rect">
              <a:avLst/>
            </a:prstGeom>
            <a:noFill/>
          </p:spPr>
          <p:txBody>
            <a:bodyPr wrap="none" rtlCol="0">
              <a:spAutoFit/>
            </a:bodyPr>
            <a:lstStyle/>
            <a:p>
              <a:r>
                <a:rPr lang="en-US">
                  <a:latin typeface="+mn-lt"/>
                </a:rPr>
                <a:t>Gejala neurologis fokal</a:t>
              </a:r>
            </a:p>
          </p:txBody>
        </p:sp>
        <p:sp>
          <p:nvSpPr>
            <p:cNvPr id="12" name="TextBox 11"/>
            <p:cNvSpPr txBox="1"/>
            <p:nvPr/>
          </p:nvSpPr>
          <p:spPr>
            <a:xfrm>
              <a:off x="3740658" y="1600200"/>
              <a:ext cx="678942" cy="1107996"/>
            </a:xfrm>
            <a:prstGeom prst="rect">
              <a:avLst/>
            </a:prstGeom>
            <a:noFill/>
          </p:spPr>
          <p:txBody>
            <a:bodyPr wrap="none" rtlCol="0">
              <a:spAutoFit/>
            </a:bodyPr>
            <a:lstStyle/>
            <a:p>
              <a:r>
                <a:rPr lang="en-US" sz="6600">
                  <a:solidFill>
                    <a:srgbClr val="E75C01"/>
                  </a:solidFill>
                </a:rPr>
                <a:t>&gt;</a:t>
              </a:r>
            </a:p>
          </p:txBody>
        </p:sp>
      </p:grpSp>
      <p:sp>
        <p:nvSpPr>
          <p:cNvPr id="15" name="Content Placeholder 2"/>
          <p:cNvSpPr txBox="1">
            <a:spLocks/>
          </p:cNvSpPr>
          <p:nvPr/>
        </p:nvSpPr>
        <p:spPr>
          <a:xfrm>
            <a:off x="596530" y="3593068"/>
            <a:ext cx="3276600" cy="533400"/>
          </a:xfrm>
          <a:prstGeom prst="rect">
            <a:avLst/>
          </a:prstGeom>
        </p:spPr>
        <p:style>
          <a:lnRef idx="1">
            <a:schemeClr val="accent3"/>
          </a:lnRef>
          <a:fillRef idx="2">
            <a:schemeClr val="accent3"/>
          </a:fillRef>
          <a:effectRef idx="1">
            <a:schemeClr val="accent3"/>
          </a:effectRef>
          <a:fontRef idx="minor">
            <a:schemeClr val="dk1"/>
          </a:fontRef>
        </p:style>
        <p:txBody>
          <a:bodyPr vert="horz" anchor="ctr">
            <a:normAutofit fontScale="85000" lnSpcReduction="10000"/>
          </a:bodyPr>
          <a:lstStyle/>
          <a:p>
            <a:pPr algn="ctr"/>
            <a:r>
              <a:rPr lang="en-US" sz="2400"/>
              <a:t>Onset 1 bulan, perlahan</a:t>
            </a:r>
          </a:p>
        </p:txBody>
      </p:sp>
      <p:grpSp>
        <p:nvGrpSpPr>
          <p:cNvPr id="17" name="Group 16"/>
          <p:cNvGrpSpPr/>
          <p:nvPr/>
        </p:nvGrpSpPr>
        <p:grpSpPr>
          <a:xfrm>
            <a:off x="589672" y="4572000"/>
            <a:ext cx="3319238" cy="907197"/>
            <a:chOff x="5029200" y="4505235"/>
            <a:chExt cx="3319238" cy="907197"/>
          </a:xfrm>
        </p:grpSpPr>
        <p:sp>
          <p:nvSpPr>
            <p:cNvPr id="13" name="TextBox 12"/>
            <p:cNvSpPr txBox="1"/>
            <p:nvPr/>
          </p:nvSpPr>
          <p:spPr>
            <a:xfrm>
              <a:off x="5029200" y="4950767"/>
              <a:ext cx="3319238" cy="461665"/>
            </a:xfrm>
            <a:prstGeom prst="rect">
              <a:avLst/>
            </a:prstGeom>
            <a:noFill/>
          </p:spPr>
          <p:txBody>
            <a:bodyPr wrap="none" rtlCol="0">
              <a:spAutoFit/>
            </a:bodyPr>
            <a:lstStyle/>
            <a:p>
              <a:r>
                <a:rPr lang="en-US" sz="2400">
                  <a:latin typeface="+mn-lt"/>
                </a:rPr>
                <a:t>Organik? Fungsional?</a:t>
              </a:r>
            </a:p>
          </p:txBody>
        </p:sp>
        <p:sp>
          <p:nvSpPr>
            <p:cNvPr id="16" name="TextBox 15"/>
            <p:cNvSpPr txBox="1"/>
            <p:nvPr/>
          </p:nvSpPr>
          <p:spPr>
            <a:xfrm>
              <a:off x="5029200" y="4505235"/>
              <a:ext cx="2327831" cy="461665"/>
            </a:xfrm>
            <a:prstGeom prst="rect">
              <a:avLst/>
            </a:prstGeom>
            <a:noFill/>
          </p:spPr>
          <p:txBody>
            <a:bodyPr wrap="none" rtlCol="0">
              <a:spAutoFit/>
            </a:bodyPr>
            <a:lstStyle/>
            <a:p>
              <a:r>
                <a:rPr lang="en-US" sz="2400">
                  <a:latin typeface="+mn-lt"/>
                </a:rPr>
                <a:t>Dd/ Demensia?</a:t>
              </a:r>
            </a:p>
          </p:txBody>
        </p:sp>
      </p:grpSp>
      <p:grpSp>
        <p:nvGrpSpPr>
          <p:cNvPr id="30" name="Group 29"/>
          <p:cNvGrpSpPr/>
          <p:nvPr/>
        </p:nvGrpSpPr>
        <p:grpSpPr>
          <a:xfrm>
            <a:off x="3873130" y="1817132"/>
            <a:ext cx="2858620" cy="2274778"/>
            <a:chOff x="3873130" y="1817132"/>
            <a:chExt cx="2858620" cy="2274778"/>
          </a:xfrm>
        </p:grpSpPr>
        <p:sp>
          <p:nvSpPr>
            <p:cNvPr id="20" name="TextBox 19"/>
            <p:cNvSpPr txBox="1"/>
            <p:nvPr/>
          </p:nvSpPr>
          <p:spPr>
            <a:xfrm>
              <a:off x="4819748" y="3630245"/>
              <a:ext cx="1912002" cy="461665"/>
            </a:xfrm>
            <a:prstGeom prst="rect">
              <a:avLst/>
            </a:prstGeom>
            <a:noFill/>
          </p:spPr>
          <p:txBody>
            <a:bodyPr wrap="none" rtlCol="0">
              <a:spAutoFit/>
            </a:bodyPr>
            <a:lstStyle/>
            <a:p>
              <a:r>
                <a:rPr lang="en-US" sz="2400">
                  <a:latin typeface="+mn-lt"/>
                </a:rPr>
                <a:t>Neoplasma?</a:t>
              </a:r>
            </a:p>
          </p:txBody>
        </p:sp>
        <p:cxnSp>
          <p:nvCxnSpPr>
            <p:cNvPr id="22" name="Straight Connector 21"/>
            <p:cNvCxnSpPr>
              <a:stCxn id="15" idx="3"/>
              <a:endCxn id="20" idx="1"/>
            </p:cNvCxnSpPr>
            <p:nvPr/>
          </p:nvCxnSpPr>
          <p:spPr>
            <a:xfrm>
              <a:off x="3873130" y="3859768"/>
              <a:ext cx="946618" cy="1310"/>
            </a:xfrm>
            <a:prstGeom prst="line">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a:xfrm rot="5400000">
              <a:off x="5327372" y="2279372"/>
              <a:ext cx="926068"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7" name="Straight Arrow Connector 26"/>
            <p:cNvCxnSpPr/>
            <p:nvPr/>
          </p:nvCxnSpPr>
          <p:spPr>
            <a:xfrm rot="5400000">
              <a:off x="5474316" y="3333288"/>
              <a:ext cx="593913"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nvGrpSpPr>
          <p:cNvPr id="32" name="Group 31"/>
          <p:cNvGrpSpPr/>
          <p:nvPr/>
        </p:nvGrpSpPr>
        <p:grpSpPr>
          <a:xfrm>
            <a:off x="4016147" y="4114800"/>
            <a:ext cx="4564218" cy="2286000"/>
            <a:chOff x="4016147" y="4114800"/>
            <a:chExt cx="4564218" cy="2286000"/>
          </a:xfrm>
        </p:grpSpPr>
        <p:pic>
          <p:nvPicPr>
            <p:cNvPr id="29" name="Picture 2" descr="2011-10-28 10.48.10.jpg"/>
            <p:cNvPicPr>
              <a:picLocks noChangeAspect="1" noChangeArrowheads="1"/>
            </p:cNvPicPr>
            <p:nvPr/>
          </p:nvPicPr>
          <p:blipFill>
            <a:blip r:embed="rId2"/>
            <a:srcRect l="11699" t="8333" r="13301" b="2563"/>
            <a:stretch>
              <a:fillRect/>
            </a:stretch>
          </p:blipFill>
          <p:spPr bwMode="auto">
            <a:xfrm>
              <a:off x="6019800" y="4114800"/>
              <a:ext cx="2560565" cy="22860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31" name="TextBox 30"/>
            <p:cNvSpPr txBox="1"/>
            <p:nvPr/>
          </p:nvSpPr>
          <p:spPr>
            <a:xfrm>
              <a:off x="4016147" y="5939135"/>
              <a:ext cx="1962947" cy="461665"/>
            </a:xfrm>
            <a:prstGeom prst="rect">
              <a:avLst/>
            </a:prstGeom>
            <a:noFill/>
          </p:spPr>
          <p:txBody>
            <a:bodyPr wrap="none" rtlCol="0">
              <a:spAutoFit/>
            </a:bodyPr>
            <a:lstStyle/>
            <a:p>
              <a:r>
                <a:rPr lang="en-US" sz="2400">
                  <a:solidFill>
                    <a:srgbClr val="E75C01"/>
                  </a:solidFill>
                  <a:latin typeface="+mn-lt"/>
                </a:rPr>
                <a:t>Meningioma</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left)">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nodeType="click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ipe(up)">
                                      <p:cBhvr>
                                        <p:cTn id="37" dur="500"/>
                                        <p:tgtEl>
                                          <p:spTgt spid="30"/>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2" fill="hold" nodeType="click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wipe(right)">
                                      <p:cBhvr>
                                        <p:cTn id="42" dur="2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15" grpId="0" animBg="1"/>
    </p:bld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smtClean="0">
                <a:solidFill>
                  <a:srgbClr val="E75C01"/>
                </a:solidFill>
              </a:rPr>
              <a:t>Kesimpulan</a:t>
            </a:r>
            <a:r>
              <a:rPr lang="en-US" smtClean="0"/>
              <a:t>	</a:t>
            </a:r>
          </a:p>
        </p:txBody>
      </p:sp>
      <p:sp>
        <p:nvSpPr>
          <p:cNvPr id="15363" name="Content Placeholder 2"/>
          <p:cNvSpPr>
            <a:spLocks noGrp="1"/>
          </p:cNvSpPr>
          <p:nvPr>
            <p:ph sz="quarter" idx="1"/>
          </p:nvPr>
        </p:nvSpPr>
        <p:spPr>
          <a:xfrm>
            <a:off x="533400" y="1676400"/>
            <a:ext cx="7467600" cy="3962400"/>
          </a:xfrm>
        </p:spPr>
        <p:txBody>
          <a:bodyPr/>
          <a:lstStyle/>
          <a:p>
            <a:r>
              <a:rPr lang="en-US" smtClean="0"/>
              <a:t>Terdapat hubungan antara otak &amp; perilaku</a:t>
            </a:r>
          </a:p>
          <a:p>
            <a:pPr>
              <a:spcAft>
                <a:spcPts val="600"/>
              </a:spcAft>
            </a:pPr>
            <a:r>
              <a:rPr lang="en-US">
                <a:sym typeface="Wingdings"/>
              </a:rPr>
              <a:t>Tiap area pada otak mempunyai fungsi terhadap bagian tubuh tertentu </a:t>
            </a:r>
            <a:r>
              <a:rPr lang="en-US">
                <a:solidFill>
                  <a:srgbClr val="3366FF"/>
                </a:solidFill>
                <a:sym typeface="Wingdings"/>
              </a:rPr>
              <a:t> </a:t>
            </a:r>
            <a:r>
              <a:rPr lang="en-US">
                <a:solidFill>
                  <a:schemeClr val="accent1">
                    <a:lumMod val="75000"/>
                  </a:schemeClr>
                </a:solidFill>
                <a:sym typeface="Wingdings"/>
              </a:rPr>
              <a:t>k</a:t>
            </a:r>
            <a:r>
              <a:rPr lang="en-US"/>
              <a:t>elainan pada area otak tertentu oleh akibat apapun </a:t>
            </a:r>
            <a:r>
              <a:rPr lang="en-US">
                <a:sym typeface="Wingdings"/>
              </a:rPr>
              <a:t> menimbulkan gejala yg sama</a:t>
            </a:r>
          </a:p>
          <a:p>
            <a:pPr>
              <a:spcAft>
                <a:spcPts val="600"/>
              </a:spcAft>
            </a:pPr>
            <a:r>
              <a:rPr lang="en-US">
                <a:sym typeface="Wingdings"/>
              </a:rPr>
              <a:t>Perlunya pemeriksaan neurologis &amp; status mental pd tiap gejala otak</a:t>
            </a:r>
          </a:p>
          <a:p>
            <a:pPr>
              <a:spcAft>
                <a:spcPts val="600"/>
              </a:spcAft>
            </a:pPr>
            <a:r>
              <a:rPr lang="en-US" smtClean="0"/>
              <a:t>Pastikan ada tidaknya lesi struktural </a:t>
            </a:r>
            <a:r>
              <a:rPr lang="en-US" smtClean="0">
                <a:sym typeface="Wingdings" pitchFamily="2" charset="2"/>
              </a:rPr>
              <a:t> tatalaksana segera</a:t>
            </a:r>
            <a:endParaRPr lang="en-US">
              <a:sym typeface="Wingdings"/>
            </a:endParaRPr>
          </a:p>
          <a:p>
            <a:pPr>
              <a:spcAft>
                <a:spcPts val="600"/>
              </a:spcAft>
            </a:pPr>
            <a:endParaRPr lang="en-US"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Title 1"/>
          <p:cNvSpPr>
            <a:spLocks noGrp="1"/>
          </p:cNvSpPr>
          <p:nvPr>
            <p:ph type="title"/>
          </p:nvPr>
        </p:nvSpPr>
        <p:spPr>
          <a:xfrm>
            <a:off x="1943100" y="2468562"/>
            <a:ext cx="5257800" cy="960438"/>
          </a:xfrm>
        </p:spPr>
        <p:txBody>
          <a:bodyPr>
            <a:noAutofit/>
          </a:bodyPr>
          <a:lstStyle/>
          <a:p>
            <a:r>
              <a:rPr lang="en-US" sz="4400" smtClean="0">
                <a:solidFill>
                  <a:srgbClr val="E75C01"/>
                </a:solidFill>
              </a:rPr>
              <a:t>Terima kasih</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smtClean="0">
                <a:solidFill>
                  <a:srgbClr val="E75C01"/>
                </a:solidFill>
              </a:rPr>
              <a:t>Referensi</a:t>
            </a:r>
          </a:p>
        </p:txBody>
      </p:sp>
      <p:sp>
        <p:nvSpPr>
          <p:cNvPr id="17411" name="Content Placeholder 2"/>
          <p:cNvSpPr>
            <a:spLocks noGrp="1"/>
          </p:cNvSpPr>
          <p:nvPr>
            <p:ph sz="quarter" idx="1"/>
          </p:nvPr>
        </p:nvSpPr>
        <p:spPr/>
        <p:txBody>
          <a:bodyPr>
            <a:normAutofit/>
          </a:bodyPr>
          <a:lstStyle/>
          <a:p>
            <a:r>
              <a:rPr lang="en-US" sz="2200"/>
              <a:t>Posner, Clifford, et.al. Plum and Posner's diagnosis of stupor and coma, 4</a:t>
            </a:r>
            <a:r>
              <a:rPr lang="en-US" sz="2200" baseline="30000"/>
              <a:t>th</a:t>
            </a:r>
            <a:r>
              <a:rPr lang="en-US" sz="2200"/>
              <a:t> ed. Oxford University Press, New York: 2007</a:t>
            </a:r>
          </a:p>
          <a:p>
            <a:r>
              <a:rPr lang="en-US" sz="2200"/>
              <a:t>Ropper, Brown. Adams and Victor's principles of neurology, 8</a:t>
            </a:r>
            <a:r>
              <a:rPr lang="en-US" sz="2200" baseline="30000"/>
              <a:t>th</a:t>
            </a:r>
            <a:r>
              <a:rPr lang="en-US" sz="2200"/>
              <a:t> ed. McGraw-Hill companies, New york: 2005</a:t>
            </a:r>
          </a:p>
          <a:p>
            <a:r>
              <a:rPr lang="en-US" sz="2200"/>
              <a:t>Folstein MF, Mchugh PR. Mini mental state, a practical method for grading the cognitive state of patients for the clinician. Reproduced by kind permission of J Psychiatr Res, 1975;12:189-198 </a:t>
            </a:r>
          </a:p>
          <a:p>
            <a:r>
              <a:rPr lang="en-US" sz="2200"/>
              <a:t>Baehr M. Duus Topical diagnosis in neurology. Thieme, New York: 2005</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r>
              <a:rPr lang="en-US">
                <a:solidFill>
                  <a:srgbClr val="E75C01"/>
                </a:solidFill>
              </a:rPr>
              <a:t>Pendahuluan</a:t>
            </a:r>
          </a:p>
        </p:txBody>
      </p:sp>
      <p:sp>
        <p:nvSpPr>
          <p:cNvPr id="64515" name="Rectangle 3"/>
          <p:cNvSpPr>
            <a:spLocks noGrp="1" noChangeArrowheads="1"/>
          </p:cNvSpPr>
          <p:nvPr>
            <p:ph type="body" idx="1"/>
          </p:nvPr>
        </p:nvSpPr>
        <p:spPr>
          <a:xfrm>
            <a:off x="457200" y="1752600"/>
            <a:ext cx="7467600" cy="4038600"/>
          </a:xfrm>
        </p:spPr>
        <p:txBody>
          <a:bodyPr/>
          <a:lstStyle/>
          <a:p>
            <a:pPr marL="469900" indent="-469900">
              <a:lnSpc>
                <a:spcPct val="90000"/>
              </a:lnSpc>
            </a:pPr>
            <a:r>
              <a:rPr lang="en-US" sz="2800"/>
              <a:t>Hubungan otak dan perilaku </a:t>
            </a:r>
            <a:r>
              <a:rPr lang="en-US" sz="2800" i="1"/>
              <a:t>(brain – behavior relationship)</a:t>
            </a:r>
          </a:p>
          <a:p>
            <a:pPr marL="469900" indent="-469900">
              <a:lnSpc>
                <a:spcPct val="90000"/>
              </a:lnSpc>
            </a:pPr>
            <a:r>
              <a:rPr lang="en-US" sz="2800" b="1"/>
              <a:t>Lokalisasi / longitudinal</a:t>
            </a:r>
            <a:r>
              <a:rPr lang="en-US" sz="2800"/>
              <a:t> </a:t>
            </a:r>
          </a:p>
          <a:p>
            <a:pPr marL="469900" indent="-469900">
              <a:lnSpc>
                <a:spcPct val="90000"/>
              </a:lnSpc>
              <a:buFont typeface="Wingdings" pitchFamily="-112" charset="2"/>
              <a:buNone/>
            </a:pPr>
            <a:r>
              <a:rPr lang="en-US" sz="2800"/>
              <a:t>	fungsi mental tertentu mempunyai lokalisasi spesifik di otak (sindroma lobus)</a:t>
            </a:r>
          </a:p>
          <a:p>
            <a:pPr marL="469900" indent="-469900">
              <a:lnSpc>
                <a:spcPct val="90000"/>
              </a:lnSpc>
            </a:pPr>
            <a:r>
              <a:rPr lang="en-US" sz="2800" b="1"/>
              <a:t>Lateralisasi</a:t>
            </a:r>
          </a:p>
          <a:p>
            <a:pPr marL="469900" indent="-469900">
              <a:lnSpc>
                <a:spcPct val="90000"/>
              </a:lnSpc>
              <a:buFont typeface="Wingdings" pitchFamily="-112" charset="2"/>
              <a:buNone/>
            </a:pPr>
            <a:r>
              <a:rPr lang="en-US" sz="2800"/>
              <a:t>	beberapa fungsi terletak predominan pada satu hemisfer</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65538" name="Picture 2" descr="Cerebral Cortex"/>
          <p:cNvPicPr>
            <a:picLocks noChangeAspect="1" noChangeArrowheads="1"/>
          </p:cNvPicPr>
          <p:nvPr/>
        </p:nvPicPr>
        <p:blipFill>
          <a:blip r:embed="rId3"/>
          <a:srcRect/>
          <a:stretch>
            <a:fillRect/>
          </a:stretch>
        </p:blipFill>
        <p:spPr bwMode="auto">
          <a:xfrm>
            <a:off x="1524000" y="0"/>
            <a:ext cx="5791200" cy="68580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xfrm>
            <a:off x="457200" y="-76200"/>
            <a:ext cx="7467600" cy="1143000"/>
          </a:xfrm>
        </p:spPr>
        <p:txBody>
          <a:bodyPr/>
          <a:lstStyle/>
          <a:p>
            <a:r>
              <a:rPr lang="en-US"/>
              <a:t>Lateralisasi</a:t>
            </a:r>
          </a:p>
        </p:txBody>
      </p:sp>
      <p:pic>
        <p:nvPicPr>
          <p:cNvPr id="68611" name="Picture 3" descr="cvd"/>
          <p:cNvPicPr>
            <a:picLocks noGrp="1" noChangeAspect="1" noChangeArrowheads="1"/>
          </p:cNvPicPr>
          <p:nvPr>
            <p:ph idx="1"/>
          </p:nvPr>
        </p:nvPicPr>
        <p:blipFill>
          <a:blip r:embed="rId2"/>
          <a:srcRect/>
          <a:stretch>
            <a:fillRect/>
          </a:stretch>
        </p:blipFill>
        <p:spPr>
          <a:xfrm>
            <a:off x="152400" y="1020762"/>
            <a:ext cx="8839200" cy="5334000"/>
          </a:xfrm>
          <a:noFill/>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8" name="Title 1"/>
          <p:cNvSpPr>
            <a:spLocks noGrp="1"/>
          </p:cNvSpPr>
          <p:nvPr>
            <p:ph type="title"/>
          </p:nvPr>
        </p:nvSpPr>
        <p:spPr>
          <a:xfrm>
            <a:off x="2971800" y="76200"/>
            <a:ext cx="5486400" cy="828675"/>
          </a:xfrm>
        </p:spPr>
        <p:txBody>
          <a:bodyPr>
            <a:normAutofit/>
          </a:bodyPr>
          <a:lstStyle/>
          <a:p>
            <a:r>
              <a:rPr lang="en-US" sz="3600" smtClean="0">
                <a:solidFill>
                  <a:srgbClr val="E75C01"/>
                </a:solidFill>
              </a:rPr>
              <a:t>Otak Manusia </a:t>
            </a:r>
          </a:p>
        </p:txBody>
      </p:sp>
      <p:sp>
        <p:nvSpPr>
          <p:cNvPr id="5" name="Content Placeholder 4"/>
          <p:cNvSpPr>
            <a:spLocks noGrp="1"/>
          </p:cNvSpPr>
          <p:nvPr>
            <p:ph sz="quarter" idx="1"/>
          </p:nvPr>
        </p:nvSpPr>
        <p:spPr>
          <a:xfrm>
            <a:off x="152400" y="1219200"/>
            <a:ext cx="8686800" cy="1381125"/>
          </a:xfrm>
        </p:spPr>
        <p:txBody>
          <a:bodyPr rtlCol="0">
            <a:noAutofit/>
          </a:bodyPr>
          <a:lstStyle/>
          <a:p>
            <a:pPr fontAlgn="auto">
              <a:spcAft>
                <a:spcPts val="0"/>
              </a:spcAft>
              <a:buFont typeface="Arial"/>
              <a:buChar char="•"/>
              <a:defRPr/>
            </a:pPr>
            <a:r>
              <a:rPr lang="en-US" sz="2400"/>
              <a:t>Fungsi fisik &amp; mental </a:t>
            </a:r>
            <a:r>
              <a:rPr lang="en-US" sz="2400">
                <a:sym typeface="Wingdings"/>
              </a:rPr>
              <a:t> melalui proses neuronal yg sama</a:t>
            </a:r>
            <a:endParaRPr lang="en-US" sz="2400"/>
          </a:p>
          <a:p>
            <a:pPr fontAlgn="auto">
              <a:spcAft>
                <a:spcPts val="0"/>
              </a:spcAft>
              <a:buFont typeface="Arial"/>
              <a:buChar char="•"/>
              <a:defRPr/>
            </a:pPr>
            <a:r>
              <a:rPr lang="en-US" sz="2400"/>
              <a:t>Kelainan pada struktural otak </a:t>
            </a:r>
            <a:r>
              <a:rPr lang="en-US" sz="2400">
                <a:sym typeface="Wingdings"/>
              </a:rPr>
              <a:t> dapat menyebabkan gangguan perilaku</a:t>
            </a:r>
            <a:endParaRPr lang="en-US" sz="2400">
              <a:solidFill>
                <a:srgbClr val="3366FF"/>
              </a:solidFill>
              <a:sym typeface="Wingdings"/>
            </a:endParaRPr>
          </a:p>
          <a:p>
            <a:pPr fontAlgn="auto">
              <a:spcAft>
                <a:spcPts val="0"/>
              </a:spcAft>
              <a:buFont typeface="Arial"/>
              <a:buChar char="•"/>
              <a:defRPr/>
            </a:pPr>
            <a:endParaRPr lang="en-US" sz="2400">
              <a:sym typeface="Wingdings"/>
            </a:endParaRPr>
          </a:p>
          <a:p>
            <a:pPr fontAlgn="auto">
              <a:spcAft>
                <a:spcPts val="0"/>
              </a:spcAft>
              <a:buNone/>
              <a:defRPr/>
            </a:pPr>
            <a:endParaRPr lang="en-US" sz="2400">
              <a:sym typeface="Wingdings"/>
            </a:endParaRPr>
          </a:p>
          <a:p>
            <a:pPr fontAlgn="auto">
              <a:spcAft>
                <a:spcPts val="0"/>
              </a:spcAft>
              <a:buFont typeface="Arial"/>
              <a:buChar char="•"/>
              <a:defRPr/>
            </a:pPr>
            <a:endParaRPr lang="en-US" sz="2400"/>
          </a:p>
          <a:p>
            <a:pPr fontAlgn="auto">
              <a:spcAft>
                <a:spcPts val="0"/>
              </a:spcAft>
              <a:buFont typeface="Arial"/>
              <a:buChar char="•"/>
              <a:defRPr/>
            </a:pPr>
            <a:endParaRPr lang="en-US" sz="2400"/>
          </a:p>
        </p:txBody>
      </p:sp>
      <p:grpSp>
        <p:nvGrpSpPr>
          <p:cNvPr id="9" name="Group 8"/>
          <p:cNvGrpSpPr/>
          <p:nvPr/>
        </p:nvGrpSpPr>
        <p:grpSpPr>
          <a:xfrm>
            <a:off x="838200" y="2667000"/>
            <a:ext cx="7467600" cy="3639473"/>
            <a:chOff x="838200" y="2667000"/>
            <a:chExt cx="7467600" cy="3639473"/>
          </a:xfrm>
        </p:grpSpPr>
        <p:pic>
          <p:nvPicPr>
            <p:cNvPr id="6" name="Picture 5"/>
            <p:cNvPicPr>
              <a:picLocks noChangeAspect="1"/>
            </p:cNvPicPr>
            <p:nvPr/>
          </p:nvPicPr>
          <p:blipFill>
            <a:blip r:embed="rId2"/>
            <a:stretch>
              <a:fillRect/>
            </a:stretch>
          </p:blipFill>
          <p:spPr>
            <a:xfrm>
              <a:off x="1143000" y="2667000"/>
              <a:ext cx="2895337" cy="2235200"/>
            </a:xfrm>
            <a:prstGeom prst="rect">
              <a:avLst/>
            </a:prstGeom>
          </p:spPr>
        </p:pic>
        <p:pic>
          <p:nvPicPr>
            <p:cNvPr id="7" name="Picture 6"/>
            <p:cNvPicPr>
              <a:picLocks noChangeAspect="1"/>
            </p:cNvPicPr>
            <p:nvPr/>
          </p:nvPicPr>
          <p:blipFill>
            <a:blip r:embed="rId3"/>
            <a:stretch>
              <a:fillRect/>
            </a:stretch>
          </p:blipFill>
          <p:spPr>
            <a:xfrm>
              <a:off x="4693448" y="2667000"/>
              <a:ext cx="3053552" cy="2235200"/>
            </a:xfrm>
            <a:prstGeom prst="rect">
              <a:avLst/>
            </a:prstGeom>
          </p:spPr>
        </p:pic>
        <p:sp>
          <p:nvSpPr>
            <p:cNvPr id="8" name="Rectangle 7"/>
            <p:cNvSpPr/>
            <p:nvPr/>
          </p:nvSpPr>
          <p:spPr>
            <a:xfrm>
              <a:off x="838200" y="5029200"/>
              <a:ext cx="7467600" cy="1277273"/>
            </a:xfrm>
            <a:prstGeom prst="rect">
              <a:avLst/>
            </a:prstGeom>
          </p:spPr>
          <p:txBody>
            <a:bodyPr wrap="square">
              <a:spAutoFit/>
            </a:bodyPr>
            <a:lstStyle/>
            <a:p>
              <a:pPr>
                <a:spcAft>
                  <a:spcPts val="600"/>
                </a:spcAft>
              </a:pPr>
              <a:r>
                <a:rPr lang="en-US">
                  <a:latin typeface="+mn-lt"/>
                  <a:sym typeface="Wingdings"/>
                </a:rPr>
                <a:t>Tiap area pada otak mempunyai fungsi terhadap bagian tubuh tertentu </a:t>
              </a:r>
              <a:r>
                <a:rPr lang="en-US">
                  <a:solidFill>
                    <a:srgbClr val="3366FF"/>
                  </a:solidFill>
                  <a:latin typeface="+mn-lt"/>
                  <a:sym typeface="Wingdings"/>
                </a:rPr>
                <a:t> </a:t>
              </a:r>
              <a:r>
                <a:rPr lang="en-US">
                  <a:solidFill>
                    <a:schemeClr val="accent1">
                      <a:lumMod val="75000"/>
                    </a:schemeClr>
                  </a:solidFill>
                  <a:latin typeface="+mn-lt"/>
                  <a:sym typeface="Wingdings"/>
                </a:rPr>
                <a:t>area Brodmann</a:t>
              </a:r>
            </a:p>
            <a:p>
              <a:pPr>
                <a:spcAft>
                  <a:spcPts val="600"/>
                </a:spcAft>
              </a:pPr>
              <a:r>
                <a:rPr lang="en-US">
                  <a:latin typeface="+mn-lt"/>
                </a:rPr>
                <a:t>Kelainan pada area otak tertentu oleh akibat apapun </a:t>
              </a:r>
              <a:r>
                <a:rPr lang="en-US">
                  <a:latin typeface="+mn-lt"/>
                  <a:sym typeface="Wingdings"/>
                </a:rPr>
                <a:t> menimbulkan gejala yg sama</a:t>
              </a:r>
              <a:endParaRPr lang="en-US">
                <a:latin typeface="+mn-lt"/>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Rectangle 11"/>
          <p:cNvSpPr/>
          <p:nvPr/>
        </p:nvSpPr>
        <p:spPr>
          <a:xfrm>
            <a:off x="1143000" y="286434"/>
            <a:ext cx="6781800" cy="646331"/>
          </a:xfrm>
          <a:prstGeom prst="rect">
            <a:avLst/>
          </a:prstGeom>
        </p:spPr>
        <p:txBody>
          <a:bodyPr wrap="square">
            <a:spAutoFit/>
          </a:bodyPr>
          <a:lstStyle/>
          <a:p>
            <a:r>
              <a:rPr lang="en-US">
                <a:sym typeface="Wingdings"/>
              </a:rPr>
              <a:t>Proses transmisi sinyal bekerja dengan sistem neurotransmitter</a:t>
            </a:r>
          </a:p>
          <a:p>
            <a:r>
              <a:rPr lang="en-US">
                <a:sym typeface="Wingdings"/>
              </a:rPr>
              <a:t> berkaitan dengan emosi dan fungsi kognitif</a:t>
            </a:r>
            <a:endParaRPr lang="en-US"/>
          </a:p>
        </p:txBody>
      </p:sp>
      <p:pic>
        <p:nvPicPr>
          <p:cNvPr id="14" name="Picture 13"/>
          <p:cNvPicPr>
            <a:picLocks noChangeAspect="1"/>
          </p:cNvPicPr>
          <p:nvPr/>
        </p:nvPicPr>
        <p:blipFill>
          <a:blip r:embed="rId2"/>
          <a:stretch>
            <a:fillRect/>
          </a:stretch>
        </p:blipFill>
        <p:spPr>
          <a:xfrm>
            <a:off x="1600200" y="1066800"/>
            <a:ext cx="5778500" cy="5265892"/>
          </a:xfrm>
          <a:prstGeom prst="rect">
            <a:avLst/>
          </a:prstGeom>
        </p:spPr>
      </p:pic>
      <p:pic>
        <p:nvPicPr>
          <p:cNvPr id="15" name="Picture 14"/>
          <p:cNvPicPr>
            <a:picLocks noChangeAspect="1"/>
          </p:cNvPicPr>
          <p:nvPr/>
        </p:nvPicPr>
        <p:blipFill>
          <a:blip r:embed="rId3"/>
          <a:stretch>
            <a:fillRect/>
          </a:stretch>
        </p:blipFill>
        <p:spPr>
          <a:xfrm rot="5400000">
            <a:off x="4502150" y="3435350"/>
            <a:ext cx="241300" cy="660400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42" name="Rectangle 2"/>
          <p:cNvSpPr>
            <a:spLocks noGrp="1" noChangeArrowheads="1"/>
          </p:cNvSpPr>
          <p:nvPr>
            <p:ph type="title"/>
          </p:nvPr>
        </p:nvSpPr>
        <p:spPr/>
        <p:txBody>
          <a:bodyPr/>
          <a:lstStyle/>
          <a:p>
            <a:r>
              <a:rPr lang="en-US" sz="3200" b="1">
                <a:solidFill>
                  <a:srgbClr val="E75C01"/>
                </a:solidFill>
              </a:rPr>
              <a:t>Terminologi</a:t>
            </a:r>
            <a:endParaRPr lang="en-US">
              <a:solidFill>
                <a:srgbClr val="E75C01"/>
              </a:solidFill>
            </a:endParaRPr>
          </a:p>
        </p:txBody>
      </p:sp>
      <p:sp>
        <p:nvSpPr>
          <p:cNvPr id="163843" name="Rectangle 3"/>
          <p:cNvSpPr>
            <a:spLocks noGrp="1" noChangeArrowheads="1"/>
          </p:cNvSpPr>
          <p:nvPr>
            <p:ph type="body" idx="1"/>
          </p:nvPr>
        </p:nvSpPr>
        <p:spPr>
          <a:xfrm>
            <a:off x="457200" y="1295400"/>
            <a:ext cx="7467600" cy="4873752"/>
          </a:xfrm>
        </p:spPr>
        <p:txBody>
          <a:bodyPr/>
          <a:lstStyle/>
          <a:p>
            <a:pPr>
              <a:lnSpc>
                <a:spcPct val="80000"/>
              </a:lnSpc>
            </a:pPr>
            <a:endParaRPr lang="en-US" sz="2800" b="1">
              <a:solidFill>
                <a:schemeClr val="tx2"/>
              </a:solidFill>
            </a:endParaRPr>
          </a:p>
          <a:p>
            <a:pPr lvl="1">
              <a:lnSpc>
                <a:spcPct val="80000"/>
              </a:lnSpc>
            </a:pPr>
            <a:r>
              <a:rPr lang="en-US" sz="2400" b="1"/>
              <a:t>Organik (??) dan Fungsional (??)</a:t>
            </a:r>
          </a:p>
          <a:p>
            <a:pPr lvl="2">
              <a:lnSpc>
                <a:spcPct val="80000"/>
              </a:lnSpc>
            </a:pPr>
            <a:r>
              <a:rPr lang="en-US"/>
              <a:t>Beberapa kasus organik </a:t>
            </a:r>
            <a:r>
              <a:rPr lang="en-US">
                <a:sym typeface="Wingdings" pitchFamily="-112" charset="2"/>
              </a:rPr>
              <a:t> mis: Epilepsi, menunjukkan gangguan fungsional dengan atau “tanpa” kelainan struktural </a:t>
            </a:r>
          </a:p>
          <a:p>
            <a:pPr lvl="2">
              <a:lnSpc>
                <a:spcPct val="80000"/>
              </a:lnSpc>
            </a:pPr>
            <a:r>
              <a:rPr lang="en-US">
                <a:sym typeface="Wingdings" pitchFamily="-112" charset="2"/>
              </a:rPr>
              <a:t>Beberapa kasus fungsional  mis: Psikosis dan Depresi, merupakan gejala dari kelainan struktural (tumor, stroke, dll)</a:t>
            </a:r>
          </a:p>
          <a:p>
            <a:pPr lvl="1">
              <a:lnSpc>
                <a:spcPct val="80000"/>
              </a:lnSpc>
              <a:buFont typeface="Wingdings" pitchFamily="-112" charset="2"/>
              <a:buNone/>
            </a:pPr>
            <a:endParaRPr lang="en-US" sz="2400" b="1"/>
          </a:p>
          <a:p>
            <a:pPr lvl="1">
              <a:lnSpc>
                <a:spcPct val="80000"/>
              </a:lnSpc>
            </a:pPr>
            <a:r>
              <a:rPr lang="en-US" sz="2400" b="1"/>
              <a:t>Idiopatik </a:t>
            </a:r>
            <a:r>
              <a:rPr lang="en-US" sz="2400" b="1">
                <a:sym typeface="Wingdings" pitchFamily="-112" charset="2"/>
              </a:rPr>
              <a:t> </a:t>
            </a:r>
            <a:r>
              <a:rPr lang="en-US" sz="2400"/>
              <a:t>(gangguan psikiatrik, dengan etiologi dan patofisiologi yang belum jelas)</a:t>
            </a:r>
          </a:p>
          <a:p>
            <a:pPr lvl="1">
              <a:lnSpc>
                <a:spcPct val="80000"/>
              </a:lnSpc>
              <a:buFont typeface="Wingdings" pitchFamily="-112" charset="2"/>
              <a:buNone/>
            </a:pPr>
            <a:endParaRPr lang="en-US" sz="2400"/>
          </a:p>
          <a:p>
            <a:pPr lvl="1">
              <a:lnSpc>
                <a:spcPct val="80000"/>
              </a:lnSpc>
            </a:pPr>
            <a:r>
              <a:rPr lang="en-US" sz="2400" b="1"/>
              <a:t>Neurologik </a:t>
            </a:r>
            <a:r>
              <a:rPr lang="en-US" sz="2400"/>
              <a:t>dan </a:t>
            </a:r>
            <a:r>
              <a:rPr lang="en-US" sz="2400" b="1"/>
              <a:t>Toksik – Metabolik </a:t>
            </a:r>
            <a:r>
              <a:rPr lang="en-US" sz="2400" b="1">
                <a:sym typeface="Wingdings" pitchFamily="-112" charset="2"/>
              </a:rPr>
              <a:t> </a:t>
            </a:r>
            <a:r>
              <a:rPr lang="en-US" sz="2400">
                <a:sym typeface="Wingdings" pitchFamily="-112" charset="2"/>
              </a:rPr>
              <a:t>gangguan dengan etiologi yang jelas</a:t>
            </a:r>
            <a:endParaRPr lang="en-US" sz="2400"/>
          </a:p>
          <a:p>
            <a:pPr lvl="2">
              <a:lnSpc>
                <a:spcPct val="80000"/>
              </a:lnSpc>
              <a:buFontTx/>
              <a:buNone/>
            </a:pP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6" name="Title 1"/>
          <p:cNvSpPr>
            <a:spLocks noGrp="1"/>
          </p:cNvSpPr>
          <p:nvPr>
            <p:ph type="title"/>
          </p:nvPr>
        </p:nvSpPr>
        <p:spPr>
          <a:xfrm>
            <a:off x="457200" y="76200"/>
            <a:ext cx="7467600" cy="1143000"/>
          </a:xfrm>
        </p:spPr>
        <p:txBody>
          <a:bodyPr/>
          <a:lstStyle/>
          <a:p>
            <a:r>
              <a:rPr lang="en-US" smtClean="0"/>
              <a:t>Gejala klinis yang mirip/berkaitan</a:t>
            </a:r>
          </a:p>
        </p:txBody>
      </p:sp>
      <p:sp>
        <p:nvSpPr>
          <p:cNvPr id="6147" name="Content Placeholder 2"/>
          <p:cNvSpPr>
            <a:spLocks noGrp="1"/>
          </p:cNvSpPr>
          <p:nvPr>
            <p:ph sz="quarter" idx="1"/>
          </p:nvPr>
        </p:nvSpPr>
        <p:spPr>
          <a:xfrm>
            <a:off x="762000" y="1630362"/>
            <a:ext cx="6477000" cy="1600200"/>
          </a:xfrm>
        </p:spPr>
        <p:txBody>
          <a:bodyPr>
            <a:normAutofit fontScale="92500"/>
          </a:bodyPr>
          <a:lstStyle/>
          <a:p>
            <a:r>
              <a:rPr lang="en-US" sz="2800" smtClean="0"/>
              <a:t>Penurunan kesadaran</a:t>
            </a:r>
          </a:p>
          <a:p>
            <a:r>
              <a:rPr lang="en-US" sz="2800" smtClean="0"/>
              <a:t>Perubahan perilaku/gangguan kognitif</a:t>
            </a:r>
          </a:p>
          <a:p>
            <a:r>
              <a:rPr lang="en-US" sz="2800" smtClean="0"/>
              <a:t>Defisit neurologis</a:t>
            </a:r>
          </a:p>
        </p:txBody>
      </p:sp>
      <p:grpSp>
        <p:nvGrpSpPr>
          <p:cNvPr id="13" name="Group 12"/>
          <p:cNvGrpSpPr/>
          <p:nvPr/>
        </p:nvGrpSpPr>
        <p:grpSpPr>
          <a:xfrm>
            <a:off x="457200" y="3200400"/>
            <a:ext cx="7543800" cy="2123659"/>
            <a:chOff x="304800" y="3992939"/>
            <a:chExt cx="7543800" cy="2123659"/>
          </a:xfrm>
        </p:grpSpPr>
        <p:grpSp>
          <p:nvGrpSpPr>
            <p:cNvPr id="8" name="Group 7"/>
            <p:cNvGrpSpPr/>
            <p:nvPr/>
          </p:nvGrpSpPr>
          <p:grpSpPr>
            <a:xfrm>
              <a:off x="304800" y="4022973"/>
              <a:ext cx="2286000" cy="1302097"/>
              <a:chOff x="228600" y="4001869"/>
              <a:chExt cx="2286000" cy="1302097"/>
            </a:xfrm>
          </p:grpSpPr>
          <p:sp>
            <p:nvSpPr>
              <p:cNvPr id="4" name="TextBox 3"/>
              <p:cNvSpPr txBox="1"/>
              <p:nvPr/>
            </p:nvSpPr>
            <p:spPr>
              <a:xfrm>
                <a:off x="685800" y="4657635"/>
                <a:ext cx="1447800" cy="646331"/>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a:buFont typeface="Arial"/>
                  <a:buChar char="•"/>
                </a:pPr>
                <a:r>
                  <a:rPr lang="en-US"/>
                  <a:t>Delirium</a:t>
                </a:r>
              </a:p>
              <a:p>
                <a:pPr>
                  <a:buFont typeface="Arial"/>
                  <a:buChar char="•"/>
                </a:pPr>
                <a:r>
                  <a:rPr lang="en-US"/>
                  <a:t>Demensia</a:t>
                </a:r>
              </a:p>
            </p:txBody>
          </p:sp>
          <p:sp>
            <p:nvSpPr>
              <p:cNvPr id="5" name="Rectangle 4"/>
              <p:cNvSpPr/>
              <p:nvPr/>
            </p:nvSpPr>
            <p:spPr>
              <a:xfrm>
                <a:off x="228600" y="4001869"/>
                <a:ext cx="2286000" cy="646331"/>
              </a:xfrm>
              <a:prstGeom prst="rect">
                <a:avLst/>
              </a:prstGeom>
            </p:spPr>
            <p:txBody>
              <a:bodyPr wrap="square">
                <a:spAutoFit/>
              </a:bodyPr>
              <a:lstStyle/>
              <a:p>
                <a:pPr algn="ctr"/>
                <a:r>
                  <a:rPr lang="en-US">
                    <a:latin typeface="+mn-lt"/>
                  </a:rPr>
                  <a:t>Gangguan </a:t>
                </a:r>
              </a:p>
              <a:p>
                <a:pPr algn="ctr"/>
                <a:r>
                  <a:rPr lang="en-US">
                    <a:latin typeface="+mn-lt"/>
                  </a:rPr>
                  <a:t>Mental Organik</a:t>
                </a:r>
              </a:p>
            </p:txBody>
          </p:sp>
        </p:grpSp>
        <p:grpSp>
          <p:nvGrpSpPr>
            <p:cNvPr id="9" name="Group 8"/>
            <p:cNvGrpSpPr/>
            <p:nvPr/>
          </p:nvGrpSpPr>
          <p:grpSpPr>
            <a:xfrm>
              <a:off x="2667000" y="3992939"/>
              <a:ext cx="3050332" cy="1569661"/>
              <a:chOff x="3733800" y="3974068"/>
              <a:chExt cx="3050332" cy="1569661"/>
            </a:xfrm>
          </p:grpSpPr>
          <p:sp>
            <p:nvSpPr>
              <p:cNvPr id="6" name="Rectangle 5"/>
              <p:cNvSpPr/>
              <p:nvPr/>
            </p:nvSpPr>
            <p:spPr>
              <a:xfrm>
                <a:off x="3886200" y="3974068"/>
                <a:ext cx="2672426" cy="369332"/>
              </a:xfrm>
              <a:prstGeom prst="rect">
                <a:avLst/>
              </a:prstGeom>
            </p:spPr>
            <p:txBody>
              <a:bodyPr wrap="none">
                <a:spAutoFit/>
              </a:bodyPr>
              <a:lstStyle/>
              <a:p>
                <a:r>
                  <a:rPr lang="en-US">
                    <a:latin typeface="+mn-lt"/>
                  </a:rPr>
                  <a:t>Acute confusional state</a:t>
                </a:r>
              </a:p>
            </p:txBody>
          </p:sp>
          <p:sp>
            <p:nvSpPr>
              <p:cNvPr id="7" name="TextBox 6"/>
              <p:cNvSpPr txBox="1"/>
              <p:nvPr/>
            </p:nvSpPr>
            <p:spPr>
              <a:xfrm>
                <a:off x="3733800" y="4343400"/>
                <a:ext cx="3050332" cy="1200329"/>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buFont typeface="Arial"/>
                  <a:buChar char="•"/>
                </a:pPr>
                <a:r>
                  <a:rPr lang="en-US"/>
                  <a:t>Infeksi</a:t>
                </a:r>
              </a:p>
              <a:p>
                <a:pPr>
                  <a:buFont typeface="Arial"/>
                  <a:buChar char="•"/>
                </a:pPr>
                <a:r>
                  <a:rPr lang="en-US"/>
                  <a:t>Metabolik</a:t>
                </a:r>
              </a:p>
              <a:p>
                <a:pPr>
                  <a:buFont typeface="Arial"/>
                  <a:buChar char="•"/>
                </a:pPr>
                <a:r>
                  <a:rPr lang="en-US"/>
                  <a:t>Toksik</a:t>
                </a:r>
              </a:p>
              <a:p>
                <a:pPr>
                  <a:buFont typeface="Arial"/>
                  <a:buChar char="•"/>
                </a:pPr>
                <a:r>
                  <a:rPr lang="en-US"/>
                  <a:t>Efek obat/alkohol/NAPZA</a:t>
                </a:r>
              </a:p>
            </p:txBody>
          </p:sp>
        </p:grpSp>
        <p:grpSp>
          <p:nvGrpSpPr>
            <p:cNvPr id="10" name="Group 9"/>
            <p:cNvGrpSpPr/>
            <p:nvPr/>
          </p:nvGrpSpPr>
          <p:grpSpPr>
            <a:xfrm>
              <a:off x="5941268" y="3992939"/>
              <a:ext cx="1907332" cy="2123659"/>
              <a:chOff x="4112468" y="3974068"/>
              <a:chExt cx="1907332" cy="2123659"/>
            </a:xfrm>
          </p:grpSpPr>
          <p:sp>
            <p:nvSpPr>
              <p:cNvPr id="11" name="Rectangle 10"/>
              <p:cNvSpPr/>
              <p:nvPr/>
            </p:nvSpPr>
            <p:spPr>
              <a:xfrm>
                <a:off x="4397516" y="3974068"/>
                <a:ext cx="1593451" cy="369332"/>
              </a:xfrm>
              <a:prstGeom prst="rect">
                <a:avLst/>
              </a:prstGeom>
            </p:spPr>
            <p:txBody>
              <a:bodyPr wrap="none">
                <a:spAutoFit/>
              </a:bodyPr>
              <a:lstStyle/>
              <a:p>
                <a:r>
                  <a:rPr lang="en-US" i="1">
                    <a:latin typeface="+mn-lt"/>
                  </a:rPr>
                  <a:t>Brain injury</a:t>
                </a:r>
              </a:p>
            </p:txBody>
          </p:sp>
          <p:sp>
            <p:nvSpPr>
              <p:cNvPr id="12" name="TextBox 11"/>
              <p:cNvSpPr txBox="1"/>
              <p:nvPr/>
            </p:nvSpPr>
            <p:spPr>
              <a:xfrm>
                <a:off x="4112468" y="4343400"/>
                <a:ext cx="1907332" cy="1754327"/>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buFont typeface="Arial"/>
                  <a:buChar char="•"/>
                </a:pPr>
                <a:r>
                  <a:rPr lang="en-US"/>
                  <a:t>Meningitis/ensefalitis</a:t>
                </a:r>
              </a:p>
              <a:p>
                <a:pPr>
                  <a:buFont typeface="Arial"/>
                  <a:buChar char="•"/>
                </a:pPr>
                <a:r>
                  <a:rPr lang="en-US"/>
                  <a:t>Stroke</a:t>
                </a:r>
              </a:p>
              <a:p>
                <a:pPr>
                  <a:buFont typeface="Arial"/>
                  <a:buChar char="•"/>
                </a:pPr>
                <a:r>
                  <a:rPr lang="en-US"/>
                  <a:t>Epilepsi </a:t>
                </a:r>
              </a:p>
              <a:p>
                <a:pPr>
                  <a:buFont typeface="Arial"/>
                  <a:buChar char="•"/>
                </a:pPr>
                <a:r>
                  <a:rPr lang="en-US"/>
                  <a:t>Pascatrauma</a:t>
                </a:r>
              </a:p>
              <a:p>
                <a:pPr>
                  <a:buFont typeface="Arial"/>
                  <a:buChar char="•"/>
                </a:pPr>
                <a:r>
                  <a:rPr lang="en-US"/>
                  <a:t>Neoplasma</a:t>
                </a:r>
              </a:p>
            </p:txBody>
          </p:sp>
        </p:grpSp>
      </p:grpSp>
      <p:grpSp>
        <p:nvGrpSpPr>
          <p:cNvPr id="17" name="Group 16"/>
          <p:cNvGrpSpPr/>
          <p:nvPr/>
        </p:nvGrpSpPr>
        <p:grpSpPr>
          <a:xfrm>
            <a:off x="708656" y="5287962"/>
            <a:ext cx="7290588" cy="822960"/>
            <a:chOff x="685800" y="5486400"/>
            <a:chExt cx="7290588" cy="822960"/>
          </a:xfrm>
        </p:grpSpPr>
        <p:sp>
          <p:nvSpPr>
            <p:cNvPr id="14" name="Right Arrow 13"/>
            <p:cNvSpPr/>
            <p:nvPr/>
          </p:nvSpPr>
          <p:spPr>
            <a:xfrm>
              <a:off x="4343400" y="5486400"/>
              <a:ext cx="822960" cy="822960"/>
            </a:xfrm>
            <a:prstGeom prst="rightArrow">
              <a:avLst/>
            </a:prstGeom>
            <a:ln/>
          </p:spPr>
          <p:style>
            <a:lnRef idx="1">
              <a:schemeClr val="accent1"/>
            </a:lnRef>
            <a:fillRef idx="3">
              <a:schemeClr val="accent1"/>
            </a:fillRef>
            <a:effectRef idx="2">
              <a:schemeClr val="accent1"/>
            </a:effectRef>
            <a:fontRef idx="minor">
              <a:schemeClr val="lt1"/>
            </a:fontRef>
          </p:style>
        </p:sp>
        <p:sp>
          <p:nvSpPr>
            <p:cNvPr id="15" name="TextBox 14"/>
            <p:cNvSpPr txBox="1"/>
            <p:nvPr/>
          </p:nvSpPr>
          <p:spPr>
            <a:xfrm>
              <a:off x="685800" y="5647882"/>
              <a:ext cx="3273340" cy="430887"/>
            </a:xfrm>
            <a:prstGeom prst="rect">
              <a:avLst/>
            </a:prstGeom>
            <a:noFill/>
          </p:spPr>
          <p:txBody>
            <a:bodyPr wrap="none" rtlCol="0">
              <a:spAutoFit/>
            </a:bodyPr>
            <a:lstStyle/>
            <a:p>
              <a:r>
                <a:rPr lang="en-US" sz="2200">
                  <a:latin typeface="+mn-lt"/>
                </a:rPr>
                <a:t>Harus dapat dibedakan</a:t>
              </a:r>
            </a:p>
          </p:txBody>
        </p:sp>
        <p:sp>
          <p:nvSpPr>
            <p:cNvPr id="16" name="TextBox 15"/>
            <p:cNvSpPr txBox="1"/>
            <p:nvPr/>
          </p:nvSpPr>
          <p:spPr>
            <a:xfrm>
              <a:off x="5257800" y="5647882"/>
              <a:ext cx="2718588" cy="430887"/>
            </a:xfrm>
            <a:prstGeom prst="rect">
              <a:avLst/>
            </a:prstGeom>
            <a:noFill/>
          </p:spPr>
          <p:txBody>
            <a:bodyPr wrap="none" rtlCol="0">
              <a:spAutoFit/>
            </a:bodyPr>
            <a:lstStyle/>
            <a:p>
              <a:r>
                <a:rPr lang="en-US" sz="2200">
                  <a:latin typeface="+mn-lt"/>
                </a:rPr>
                <a:t>Menentukan terapi</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left)">
                                      <p:cBhvr>
                                        <p:cTn id="1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Oriel.thmx</Template>
  <TotalTime>2265</TotalTime>
  <Words>1421</Words>
  <Application>Microsoft Macintosh PowerPoint</Application>
  <PresentationFormat>On-screen Show (4:3)</PresentationFormat>
  <Paragraphs>219</Paragraphs>
  <Slides>26</Slides>
  <Notes>2</Notes>
  <HiddenSlides>0</HiddenSlides>
  <MMClips>0</MMClips>
  <ScaleCrop>false</ScaleCrop>
  <HeadingPairs>
    <vt:vector size="4" baseType="variant">
      <vt:variant>
        <vt:lpstr>Design Template</vt:lpstr>
      </vt:variant>
      <vt:variant>
        <vt:i4>1</vt:i4>
      </vt:variant>
      <vt:variant>
        <vt:lpstr>Slide Titles</vt:lpstr>
      </vt:variant>
      <vt:variant>
        <vt:i4>26</vt:i4>
      </vt:variant>
    </vt:vector>
  </HeadingPairs>
  <TitlesOfParts>
    <vt:vector size="27" baseType="lpstr">
      <vt:lpstr>Oriel</vt:lpstr>
      <vt:lpstr>Korelasi Klinis-Topis Gejala Neuropsikiatri</vt:lpstr>
      <vt:lpstr>Tujuan Pembelajaran</vt:lpstr>
      <vt:lpstr>Pendahuluan</vt:lpstr>
      <vt:lpstr>Slide 4</vt:lpstr>
      <vt:lpstr>Lateralisasi</vt:lpstr>
      <vt:lpstr>Otak Manusia </vt:lpstr>
      <vt:lpstr>Slide 7</vt:lpstr>
      <vt:lpstr>Terminologi</vt:lpstr>
      <vt:lpstr>Gejala klinis yang mirip/berkaitan</vt:lpstr>
      <vt:lpstr>PERILAKU</vt:lpstr>
      <vt:lpstr>Gangguan Mental Organik</vt:lpstr>
      <vt:lpstr>Penilaian status neurologis &amp; psikiatri</vt:lpstr>
      <vt:lpstr>Urutan Hierarki Status Psikiatri</vt:lpstr>
      <vt:lpstr>Algoritma</vt:lpstr>
      <vt:lpstr>Fungsi spesifik pada otak</vt:lpstr>
      <vt:lpstr>Anamnesis</vt:lpstr>
      <vt:lpstr>Pemeriksaan fisik</vt:lpstr>
      <vt:lpstr> Cognitive assessments</vt:lpstr>
      <vt:lpstr>Pemeriksaan Penunjang</vt:lpstr>
      <vt:lpstr>Tatalaksana</vt:lpstr>
      <vt:lpstr>Contoh kasus</vt:lpstr>
      <vt:lpstr>Slide 22</vt:lpstr>
      <vt:lpstr>Diagnosis?</vt:lpstr>
      <vt:lpstr>Kesimpulan </vt:lpstr>
      <vt:lpstr>Terima kasih</vt:lpstr>
      <vt:lpstr>Referensi</vt:lpstr>
    </vt:vector>
  </TitlesOfParts>
  <Company/>
  <LinksUpToDate>false</LinksUpToDate>
  <SharedDoc>false</SharedDoc>
  <HyperlinksChanged>false</HyperlinksChanged>
  <AppVersion>12.0256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Korelasi Klinis-Topis Gejala Neuropsikiatri  </dc:title>
  <dc:creator>Tiara Aninditha</dc:creator>
  <cp:lastModifiedBy>Tiara Aninditha</cp:lastModifiedBy>
  <cp:revision>21</cp:revision>
  <dcterms:created xsi:type="dcterms:W3CDTF">2012-09-24T02:31:47Z</dcterms:created>
  <dcterms:modified xsi:type="dcterms:W3CDTF">2012-09-24T03:11:51Z</dcterms:modified>
</cp:coreProperties>
</file>