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6" r:id="rId2"/>
    <p:sldId id="512" r:id="rId3"/>
    <p:sldId id="513" r:id="rId4"/>
    <p:sldId id="514" r:id="rId5"/>
    <p:sldId id="453" r:id="rId6"/>
    <p:sldId id="446" r:id="rId7"/>
    <p:sldId id="259" r:id="rId8"/>
    <p:sldId id="260" r:id="rId9"/>
    <p:sldId id="388" r:id="rId10"/>
    <p:sldId id="517" r:id="rId11"/>
    <p:sldId id="542" r:id="rId12"/>
    <p:sldId id="543" r:id="rId13"/>
    <p:sldId id="544" r:id="rId14"/>
    <p:sldId id="545" r:id="rId15"/>
    <p:sldId id="546" r:id="rId16"/>
    <p:sldId id="547" r:id="rId17"/>
    <p:sldId id="548" r:id="rId18"/>
    <p:sldId id="549" r:id="rId19"/>
    <p:sldId id="490" r:id="rId20"/>
    <p:sldId id="518" r:id="rId21"/>
    <p:sldId id="527" r:id="rId22"/>
    <p:sldId id="528" r:id="rId23"/>
    <p:sldId id="529" r:id="rId24"/>
    <p:sldId id="530" r:id="rId25"/>
    <p:sldId id="531" r:id="rId26"/>
    <p:sldId id="532" r:id="rId27"/>
    <p:sldId id="533" r:id="rId28"/>
    <p:sldId id="534" r:id="rId29"/>
    <p:sldId id="535" r:id="rId30"/>
    <p:sldId id="536" r:id="rId31"/>
    <p:sldId id="537" r:id="rId32"/>
    <p:sldId id="538" r:id="rId33"/>
    <p:sldId id="539" r:id="rId34"/>
    <p:sldId id="540" r:id="rId35"/>
    <p:sldId id="541" r:id="rId36"/>
    <p:sldId id="521" r:id="rId37"/>
    <p:sldId id="526" r:id="rId38"/>
    <p:sldId id="522" r:id="rId39"/>
    <p:sldId id="523" r:id="rId40"/>
    <p:sldId id="524" r:id="rId41"/>
    <p:sldId id="525" r:id="rId42"/>
    <p:sldId id="487" r:id="rId43"/>
    <p:sldId id="511" r:id="rId44"/>
    <p:sldId id="520"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1872"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904"/>
    <a:srgbClr val="660066"/>
    <a:srgbClr val="921689"/>
    <a:srgbClr val="B51BAA"/>
    <a:srgbClr val="AB25B9"/>
    <a:srgbClr val="63DB39"/>
    <a:srgbClr val="0000CC"/>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79" autoAdjust="0"/>
    <p:restoredTop sz="99847" autoAdjust="0"/>
  </p:normalViewPr>
  <p:slideViewPr>
    <p:cSldViewPr>
      <p:cViewPr varScale="1">
        <p:scale>
          <a:sx n="76" d="100"/>
          <a:sy n="76" d="100"/>
        </p:scale>
        <p:origin x="1404" y="84"/>
      </p:cViewPr>
      <p:guideLst>
        <p:guide orient="horz" pos="187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cs typeface="Arial" charset="0"/>
              </a:defRPr>
            </a:lvl1pPr>
          </a:lstStyle>
          <a:p>
            <a:pPr>
              <a:defRPr/>
            </a:pPr>
            <a:endParaRPr lang="en-US"/>
          </a:p>
        </p:txBody>
      </p:sp>
      <p:sp>
        <p:nvSpPr>
          <p:cNvPr id="849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cs typeface="Arial" charset="0"/>
              </a:defRPr>
            </a:lvl1pPr>
          </a:lstStyle>
          <a:p>
            <a:pPr>
              <a:defRPr/>
            </a:pPr>
            <a:fld id="{CAE89BF2-C8F1-46AE-A638-43FAFCDB2AF3}" type="datetimeFigureOut">
              <a:rPr lang="en-US"/>
              <a:pPr>
                <a:defRPr/>
              </a:pPr>
              <a:t>2/26/2017</a:t>
            </a:fld>
            <a:endParaRPr lang="en-US"/>
          </a:p>
        </p:txBody>
      </p:sp>
      <p:sp>
        <p:nvSpPr>
          <p:cNvPr id="849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cs typeface="Arial" charset="0"/>
              </a:defRPr>
            </a:lvl1pPr>
          </a:lstStyle>
          <a:p>
            <a:pPr>
              <a:defRPr/>
            </a:pPr>
            <a:endParaRPr lang="en-US"/>
          </a:p>
        </p:txBody>
      </p:sp>
      <p:sp>
        <p:nvSpPr>
          <p:cNvPr id="849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Arial" charset="0"/>
                <a:cs typeface="Arial" charset="0"/>
              </a:defRPr>
            </a:lvl1pPr>
          </a:lstStyle>
          <a:p>
            <a:pPr>
              <a:defRPr/>
            </a:pPr>
            <a:fld id="{B27DD3B0-0D4D-4D82-BCAE-3AFB85664700}" type="slidenum">
              <a:rPr lang="en-US"/>
              <a:pPr>
                <a:defRPr/>
              </a:pPr>
              <a:t>‹#›</a:t>
            </a:fld>
            <a:endParaRPr lang="en-US"/>
          </a:p>
        </p:txBody>
      </p:sp>
    </p:spTree>
    <p:extLst>
      <p:ext uri="{BB962C8B-B14F-4D97-AF65-F5344CB8AC3E}">
        <p14:creationId xmlns:p14="http://schemas.microsoft.com/office/powerpoint/2010/main" val="976470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73627186-5426-4287-AB83-1A937F3272EC}" type="datetimeFigureOut">
              <a:rPr lang="en-US"/>
              <a:pPr>
                <a:defRPr/>
              </a:pPr>
              <a:t>2/26/2017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cs typeface="Arial" charset="0"/>
              </a:defRPr>
            </a:lvl1pPr>
          </a:lstStyle>
          <a:p>
            <a:pPr>
              <a:defRPr/>
            </a:pPr>
            <a:fld id="{A07D2BCE-E13B-478A-A7CB-B27279014AD1}" type="slidenum">
              <a:rPr lang="en-US"/>
              <a:pPr>
                <a:defRPr/>
              </a:pPr>
              <a:t>‹#›</a:t>
            </a:fld>
            <a:endParaRPr lang="en-US"/>
          </a:p>
        </p:txBody>
      </p:sp>
    </p:spTree>
    <p:extLst>
      <p:ext uri="{BB962C8B-B14F-4D97-AF65-F5344CB8AC3E}">
        <p14:creationId xmlns:p14="http://schemas.microsoft.com/office/powerpoint/2010/main" val="20086011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1072793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4140746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2184834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FF33516-194A-40DB-8FB2-C7D4729140F1}" type="slidenum">
              <a:rPr lang="en-US" smtClean="0">
                <a:latin typeface="Calibri" pitchFamily="34" charset="0"/>
              </a:rPr>
              <a:pPr eaLnBrk="1" hangingPunct="1"/>
              <a:t>6</a:t>
            </a:fld>
            <a:endParaRPr lang="en-US">
              <a:latin typeface="Calibri" pitchFamily="34" charset="0"/>
            </a:endParaRPr>
          </a:p>
        </p:txBody>
      </p:sp>
    </p:spTree>
    <p:extLst>
      <p:ext uri="{BB962C8B-B14F-4D97-AF65-F5344CB8AC3E}">
        <p14:creationId xmlns:p14="http://schemas.microsoft.com/office/powerpoint/2010/main" val="3971007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65C94C5-CFF5-4E59-B2C9-C3F7CBFE69BB}" type="slidenum">
              <a:rPr lang="en-US" smtClean="0">
                <a:latin typeface="Calibri" pitchFamily="34" charset="0"/>
              </a:rPr>
              <a:pPr eaLnBrk="1" hangingPunct="1"/>
              <a:t>44</a:t>
            </a:fld>
            <a:endParaRPr lang="en-US">
              <a:latin typeface="Calibri" pitchFamily="34" charset="0"/>
            </a:endParaRPr>
          </a:p>
        </p:txBody>
      </p:sp>
    </p:spTree>
    <p:extLst>
      <p:ext uri="{BB962C8B-B14F-4D97-AF65-F5344CB8AC3E}">
        <p14:creationId xmlns:p14="http://schemas.microsoft.com/office/powerpoint/2010/main" val="2267444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EC898E2-3BC2-4577-8E57-D24BAB043BB9}" type="datetime1">
              <a:rPr lang="en-US"/>
              <a:pPr>
                <a:defRPr/>
              </a:pPr>
              <a:t>2/26/2017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0B886C-7604-4E86-94E7-B1F146F16D5C}" type="slidenum">
              <a:rPr lang="en-US"/>
              <a:pPr>
                <a:defRPr/>
              </a:pPr>
              <a:t>‹#›</a:t>
            </a:fld>
            <a:endParaRPr lang="en-US"/>
          </a:p>
        </p:txBody>
      </p:sp>
    </p:spTree>
    <p:extLst>
      <p:ext uri="{BB962C8B-B14F-4D97-AF65-F5344CB8AC3E}">
        <p14:creationId xmlns:p14="http://schemas.microsoft.com/office/powerpoint/2010/main" val="2754390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058A3A8-BB2F-4558-AA5A-97F2EEE0742A}" type="datetime1">
              <a:rPr lang="en-US"/>
              <a:pPr>
                <a:defRPr/>
              </a:pPr>
              <a:t>2/26/2017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9CC2E7-A0DD-499B-A9C6-EDD9E1EDA78B}" type="slidenum">
              <a:rPr lang="en-US"/>
              <a:pPr>
                <a:defRPr/>
              </a:pPr>
              <a:t>‹#›</a:t>
            </a:fld>
            <a:endParaRPr lang="en-US"/>
          </a:p>
        </p:txBody>
      </p:sp>
    </p:spTree>
    <p:extLst>
      <p:ext uri="{BB962C8B-B14F-4D97-AF65-F5344CB8AC3E}">
        <p14:creationId xmlns:p14="http://schemas.microsoft.com/office/powerpoint/2010/main" val="3935608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65A4363-081B-4656-B805-12ED8BABCED5}" type="datetime1">
              <a:rPr lang="en-US"/>
              <a:pPr>
                <a:defRPr/>
              </a:pPr>
              <a:t>2/26/2017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B406C9-BAC6-4DCB-AAF1-D5BC5C10D8C0}" type="slidenum">
              <a:rPr lang="en-US"/>
              <a:pPr>
                <a:defRPr/>
              </a:pPr>
              <a:t>‹#›</a:t>
            </a:fld>
            <a:endParaRPr lang="en-US"/>
          </a:p>
        </p:txBody>
      </p:sp>
    </p:spTree>
    <p:extLst>
      <p:ext uri="{BB962C8B-B14F-4D97-AF65-F5344CB8AC3E}">
        <p14:creationId xmlns:p14="http://schemas.microsoft.com/office/powerpoint/2010/main" val="3298352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07DB265-688A-4F17-B81E-251571792F56}" type="datetime1">
              <a:rPr lang="en-US"/>
              <a:pPr>
                <a:defRPr/>
              </a:pPr>
              <a:t>2/26/2017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3DD7F29-A8C9-4969-825F-A026E5FFDFD9}" type="slidenum">
              <a:rPr lang="en-US"/>
              <a:pPr>
                <a:defRPr/>
              </a:pPr>
              <a:t>‹#›</a:t>
            </a:fld>
            <a:endParaRPr lang="en-US"/>
          </a:p>
        </p:txBody>
      </p:sp>
    </p:spTree>
    <p:extLst>
      <p:ext uri="{BB962C8B-B14F-4D97-AF65-F5344CB8AC3E}">
        <p14:creationId xmlns:p14="http://schemas.microsoft.com/office/powerpoint/2010/main" val="1504939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EA62D2C-8598-441D-A577-7D0B1F698065}" type="datetime1">
              <a:rPr lang="en-US"/>
              <a:pPr>
                <a:defRPr/>
              </a:pPr>
              <a:t>2/26/2017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C9C378-3107-445A-AA3A-CB9E2EA4A16E}" type="slidenum">
              <a:rPr lang="en-US"/>
              <a:pPr>
                <a:defRPr/>
              </a:pPr>
              <a:t>‹#›</a:t>
            </a:fld>
            <a:endParaRPr lang="en-US"/>
          </a:p>
        </p:txBody>
      </p:sp>
    </p:spTree>
    <p:extLst>
      <p:ext uri="{BB962C8B-B14F-4D97-AF65-F5344CB8AC3E}">
        <p14:creationId xmlns:p14="http://schemas.microsoft.com/office/powerpoint/2010/main" val="2790906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869A2BEF-0815-4A20-B090-64F646F9CF8D}" type="datetime1">
              <a:rPr lang="en-US"/>
              <a:pPr>
                <a:defRPr/>
              </a:pPr>
              <a:t>2/26/2017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F8926F-175A-4459-AA6D-FF4F108CEFDC}" type="slidenum">
              <a:rPr lang="en-US"/>
              <a:pPr>
                <a:defRPr/>
              </a:pPr>
              <a:t>‹#›</a:t>
            </a:fld>
            <a:endParaRPr lang="en-US"/>
          </a:p>
        </p:txBody>
      </p:sp>
    </p:spTree>
    <p:extLst>
      <p:ext uri="{BB962C8B-B14F-4D97-AF65-F5344CB8AC3E}">
        <p14:creationId xmlns:p14="http://schemas.microsoft.com/office/powerpoint/2010/main" val="2564420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EE2E8F9-F7A0-4522-B6FC-F93A709B6A1C}" type="datetime1">
              <a:rPr lang="en-US"/>
              <a:pPr>
                <a:defRPr/>
              </a:pPr>
              <a:t>2/26/2017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60A2494-8FBD-40CD-A162-426C0733F5F1}" type="slidenum">
              <a:rPr lang="en-US"/>
              <a:pPr>
                <a:defRPr/>
              </a:pPr>
              <a:t>‹#›</a:t>
            </a:fld>
            <a:endParaRPr lang="en-US"/>
          </a:p>
        </p:txBody>
      </p:sp>
    </p:spTree>
    <p:extLst>
      <p:ext uri="{BB962C8B-B14F-4D97-AF65-F5344CB8AC3E}">
        <p14:creationId xmlns:p14="http://schemas.microsoft.com/office/powerpoint/2010/main" val="3260813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86A5EC75-C800-4E76-B43B-F7853DF77A5D}" type="datetime1">
              <a:rPr lang="en-US"/>
              <a:pPr>
                <a:defRPr/>
              </a:pPr>
              <a:t>2/26/2017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1CA9730-2E0C-493B-952A-5F0CB212E121}" type="slidenum">
              <a:rPr lang="en-US"/>
              <a:pPr>
                <a:defRPr/>
              </a:pPr>
              <a:t>‹#›</a:t>
            </a:fld>
            <a:endParaRPr lang="en-US"/>
          </a:p>
        </p:txBody>
      </p:sp>
    </p:spTree>
    <p:extLst>
      <p:ext uri="{BB962C8B-B14F-4D97-AF65-F5344CB8AC3E}">
        <p14:creationId xmlns:p14="http://schemas.microsoft.com/office/powerpoint/2010/main" val="1531132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F6CD1B6-8A6C-428E-A793-E03F2D5A29E1}" type="datetime1">
              <a:rPr lang="en-US"/>
              <a:pPr>
                <a:defRPr/>
              </a:pPr>
              <a:t>2/26/2017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BE122EC-4DFA-4F64-9B1C-B7AE7ED7312A}" type="slidenum">
              <a:rPr lang="en-US"/>
              <a:pPr>
                <a:defRPr/>
              </a:pPr>
              <a:t>‹#›</a:t>
            </a:fld>
            <a:endParaRPr lang="en-US"/>
          </a:p>
        </p:txBody>
      </p:sp>
    </p:spTree>
    <p:extLst>
      <p:ext uri="{BB962C8B-B14F-4D97-AF65-F5344CB8AC3E}">
        <p14:creationId xmlns:p14="http://schemas.microsoft.com/office/powerpoint/2010/main" val="1204971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AFC3712-A7F1-406F-AEBD-749F585F9147}" type="datetime1">
              <a:rPr lang="en-US"/>
              <a:pPr>
                <a:defRPr/>
              </a:pPr>
              <a:t>2/26/2017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5BA83-FE04-4AD4-9B40-1EB8B27B15C8}" type="slidenum">
              <a:rPr lang="en-US"/>
              <a:pPr>
                <a:defRPr/>
              </a:pPr>
              <a:t>‹#›</a:t>
            </a:fld>
            <a:endParaRPr lang="en-US"/>
          </a:p>
        </p:txBody>
      </p:sp>
    </p:spTree>
    <p:extLst>
      <p:ext uri="{BB962C8B-B14F-4D97-AF65-F5344CB8AC3E}">
        <p14:creationId xmlns:p14="http://schemas.microsoft.com/office/powerpoint/2010/main" val="2201688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473545D-190A-4F3E-A0F8-7E5EF1752299}" type="datetime1">
              <a:rPr lang="en-US"/>
              <a:pPr>
                <a:defRPr/>
              </a:pPr>
              <a:t>2/26/2017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B74018B-FBB3-4487-8B4A-1432F457C14D}" type="slidenum">
              <a:rPr lang="en-US"/>
              <a:pPr>
                <a:defRPr/>
              </a:pPr>
              <a:t>‹#›</a:t>
            </a:fld>
            <a:endParaRPr lang="en-US"/>
          </a:p>
        </p:txBody>
      </p:sp>
    </p:spTree>
    <p:extLst>
      <p:ext uri="{BB962C8B-B14F-4D97-AF65-F5344CB8AC3E}">
        <p14:creationId xmlns:p14="http://schemas.microsoft.com/office/powerpoint/2010/main" val="3752103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13227604-9F3B-47B2-99BE-CDB70F71D745}" type="datetime1">
              <a:rPr lang="en-US"/>
              <a:pPr>
                <a:defRPr/>
              </a:pPr>
              <a:t>2/26/2017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cs typeface="Arial" charset="0"/>
              </a:defRPr>
            </a:lvl1pPr>
          </a:lstStyle>
          <a:p>
            <a:pPr>
              <a:defRPr/>
            </a:pPr>
            <a:fld id="{AD88E65D-DF01-4A98-ADC1-DAA9E3C3FA6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hyperlink" Target="mailto:info@theknowledegroup.org" TargetMode="External"/><Relationship Id="rId7" Type="http://schemas.openxmlformats.org/officeDocument/2006/relationships/image" Target="../media/image5.jpe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hyperlink" Target="mailto:info@theknowledgegroup.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info@theknowledgegroup.org" TargetMode="External"/><Relationship Id="rId4" Type="http://schemas.openxmlformats.org/officeDocument/2006/relationships/hyperlink" Target="https://twitter.com/know_group"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mailto:info@theknowledgegroup.org"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gif"/><Relationship Id="rId7" Type="http://schemas.openxmlformats.org/officeDocument/2006/relationships/hyperlink" Target="mailto:dstachler@bplawgroup.com" TargetMode="External"/><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hyperlink" Target="mailto:jflaxer@golenbock.com" TargetMode="External"/><Relationship Id="rId5" Type="http://schemas.openxmlformats.org/officeDocument/2006/relationships/hyperlink" Target="mailto:shane.ramsey@nelsonmullins.com" TargetMode="External"/><Relationship Id="rId4" Type="http://schemas.openxmlformats.org/officeDocument/2006/relationships/image" Target="../media/image10.gif"/></Relationships>
</file>

<file path=ppt/slides/_rels/slide43.xml.rels><?xml version="1.0" encoding="UTF-8" standalone="yes"?>
<Relationships xmlns="http://schemas.openxmlformats.org/package/2006/relationships"><Relationship Id="rId3" Type="http://schemas.openxmlformats.org/officeDocument/2006/relationships/image" Target="../media/image3.gif"/><Relationship Id="rId7" Type="http://schemas.openxmlformats.org/officeDocument/2006/relationships/image" Target="../media/image6.gif"/><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4.gif"/><Relationship Id="rId4" Type="http://schemas.openxmlformats.org/officeDocument/2006/relationships/image" Target="../media/image10.gif"/></Relationships>
</file>

<file path=ppt/slides/_rels/slide44.xml.rels><?xml version="1.0" encoding="UTF-8" standalone="yes"?>
<Relationships xmlns="http://schemas.openxmlformats.org/package/2006/relationships"><Relationship Id="rId3" Type="http://schemas.openxmlformats.org/officeDocument/2006/relationships/hyperlink" Target="http://theknowledgegroup.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theknowledgegroup.org/all-events-lis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6.gif"/><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3" Type="http://schemas.openxmlformats.org/officeDocument/2006/relationships/hyperlink" Target="https://theknowledgegroup.org/event-homepage/?event_id=2379"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gif"/><Relationship Id="rId4" Type="http://schemas.openxmlformats.org/officeDocument/2006/relationships/image" Target="../media/image9.gif"/></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7" Type="http://schemas.openxmlformats.org/officeDocument/2006/relationships/image" Target="../media/image6.gif"/><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4.gif"/><Relationship Id="rId4" Type="http://schemas.openxmlformats.org/officeDocument/2006/relationships/image" Target="../media/image10.gif"/></Relationships>
</file>

<file path=ppt/slides/_rels/slide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TextBox 3"/>
          <p:cNvSpPr txBox="1">
            <a:spLocks noChangeArrowheads="1"/>
          </p:cNvSpPr>
          <p:nvPr/>
        </p:nvSpPr>
        <p:spPr bwMode="auto">
          <a:xfrm>
            <a:off x="3877887" y="2870661"/>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1200" b="1" dirty="0">
                <a:solidFill>
                  <a:srgbClr val="00B0F0"/>
                </a:solidFill>
              </a:rPr>
              <a:t>           Speaker Firms and Organization:</a:t>
            </a:r>
          </a:p>
        </p:txBody>
      </p:sp>
      <p:sp>
        <p:nvSpPr>
          <p:cNvPr id="15" name="TextBox 12"/>
          <p:cNvSpPr txBox="1">
            <a:spLocks noChangeArrowheads="1"/>
          </p:cNvSpPr>
          <p:nvPr/>
        </p:nvSpPr>
        <p:spPr bwMode="auto">
          <a:xfrm>
            <a:off x="6096000" y="3276600"/>
            <a:ext cx="287888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a:t>BP Peterman Law Group, LLC / Wilson </a:t>
            </a:r>
            <a:r>
              <a:rPr lang="en-US" sz="1100" b="1" dirty="0" err="1"/>
              <a:t>Keadjian</a:t>
            </a:r>
            <a:r>
              <a:rPr lang="en-US" sz="1100" b="1" dirty="0"/>
              <a:t> </a:t>
            </a:r>
            <a:r>
              <a:rPr lang="en-US" sz="1100" b="1" dirty="0" err="1"/>
              <a:t>Browndorf</a:t>
            </a:r>
            <a:r>
              <a:rPr lang="en-US" sz="1100" dirty="0"/>
              <a:t/>
            </a:r>
            <a:br>
              <a:rPr lang="en-US" sz="1100" dirty="0"/>
            </a:br>
            <a:r>
              <a:rPr lang="en-US" sz="1100" dirty="0"/>
              <a:t>Dawn Stachler</a:t>
            </a:r>
            <a:br>
              <a:rPr lang="en-US" sz="1100" dirty="0"/>
            </a:br>
            <a:r>
              <a:rPr lang="en-US" sz="1100" i="1" dirty="0"/>
              <a:t>Associate Attorney / Of Counsel</a:t>
            </a:r>
            <a:endParaRPr lang="en-PH" sz="1100" i="1" dirty="0"/>
          </a:p>
        </p:txBody>
      </p:sp>
      <p:cxnSp>
        <p:nvCxnSpPr>
          <p:cNvPr id="16" name="Straight Connector 15"/>
          <p:cNvCxnSpPr/>
          <p:nvPr/>
        </p:nvCxnSpPr>
        <p:spPr>
          <a:xfrm rot="5400000">
            <a:off x="461168" y="4860131"/>
            <a:ext cx="3505200" cy="1587"/>
          </a:xfrm>
          <a:prstGeom prst="line">
            <a:avLst/>
          </a:prstGeom>
          <a:ln>
            <a:solidFill>
              <a:schemeClr val="tx1"/>
            </a:solidFill>
          </a:ln>
          <a:effectLst>
            <a:outerShdw blurRad="50800" dist="38100" algn="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17" name="TextBox 11"/>
          <p:cNvSpPr txBox="1">
            <a:spLocks noChangeArrowheads="1"/>
          </p:cNvSpPr>
          <p:nvPr/>
        </p:nvSpPr>
        <p:spPr bwMode="auto">
          <a:xfrm>
            <a:off x="2362200" y="5040868"/>
            <a:ext cx="6464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900" i="1" dirty="0"/>
              <a:t>Thank you for logging into today’s event. Please note we are in standby mode. All Microphones will be muted until the event starts. We will be back with speaker instructions @ 2:55pm. Any Questions? Please email: </a:t>
            </a:r>
            <a:r>
              <a:rPr lang="en-US" sz="900" i="1" dirty="0">
                <a:hlinkClick r:id="rId3"/>
              </a:rPr>
              <a:t>info@theknowledegroup.org</a:t>
            </a:r>
            <a:r>
              <a:rPr lang="en-US" sz="900" i="1" dirty="0"/>
              <a:t> </a:t>
            </a:r>
            <a:endParaRPr lang="en-US" sz="900" dirty="0"/>
          </a:p>
        </p:txBody>
      </p:sp>
      <p:sp>
        <p:nvSpPr>
          <p:cNvPr id="18" name="TextBox 11"/>
          <p:cNvSpPr txBox="1">
            <a:spLocks noChangeArrowheads="1"/>
          </p:cNvSpPr>
          <p:nvPr/>
        </p:nvSpPr>
        <p:spPr bwMode="auto">
          <a:xfrm>
            <a:off x="2362200" y="5486400"/>
            <a:ext cx="70104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800" b="1" i="1" dirty="0"/>
              <a:t>Group Registration Policy</a:t>
            </a:r>
          </a:p>
          <a:p>
            <a:pPr eaLnBrk="1" hangingPunct="1"/>
            <a:endParaRPr lang="en-PH" sz="800" i="1" dirty="0"/>
          </a:p>
          <a:p>
            <a:pPr eaLnBrk="1" hangingPunct="1"/>
            <a:r>
              <a:rPr lang="en-PH" sz="800" i="1" dirty="0"/>
              <a:t>Please note ALL participants must be registered or they will not be able to access the event. </a:t>
            </a:r>
          </a:p>
          <a:p>
            <a:pPr eaLnBrk="1" hangingPunct="1"/>
            <a:r>
              <a:rPr lang="en-PH" sz="800" i="1" dirty="0"/>
              <a:t>If you have more than one person from your company attending, you must fill out the group registration form.</a:t>
            </a:r>
          </a:p>
          <a:p>
            <a:pPr eaLnBrk="1" hangingPunct="1"/>
            <a:r>
              <a:rPr lang="en-PH" sz="800" i="1" dirty="0"/>
              <a:t> </a:t>
            </a:r>
          </a:p>
          <a:p>
            <a:pPr eaLnBrk="1" hangingPunct="1"/>
            <a:r>
              <a:rPr lang="en-PH" sz="800" i="1" dirty="0"/>
              <a:t>We reserve the right to disconnect any unauthorized users from this event and to deny violators admission to future events.</a:t>
            </a:r>
          </a:p>
          <a:p>
            <a:pPr eaLnBrk="1" hangingPunct="1"/>
            <a:endParaRPr lang="en-PH" sz="800" i="1" dirty="0"/>
          </a:p>
          <a:p>
            <a:pPr eaLnBrk="1" hangingPunct="1"/>
            <a:r>
              <a:rPr lang="en-PH" sz="800" i="1" dirty="0"/>
              <a:t>To obtain a group registration please send a note to </a:t>
            </a:r>
            <a:r>
              <a:rPr lang="en-PH" sz="800" i="1" dirty="0">
                <a:hlinkClick r:id="rId4"/>
              </a:rPr>
              <a:t>info@theknowledgegroup.org</a:t>
            </a:r>
            <a:r>
              <a:rPr lang="en-PH" sz="800" i="1" dirty="0"/>
              <a:t> or call 646.202.9344</a:t>
            </a:r>
            <a:r>
              <a:rPr lang="en-PH" sz="900" i="1" dirty="0"/>
              <a:t>.</a:t>
            </a:r>
          </a:p>
        </p:txBody>
      </p:sp>
      <p:sp>
        <p:nvSpPr>
          <p:cNvPr id="19" name="TextBox 3"/>
          <p:cNvSpPr txBox="1">
            <a:spLocks noChangeArrowheads="1"/>
          </p:cNvSpPr>
          <p:nvPr/>
        </p:nvSpPr>
        <p:spPr bwMode="auto">
          <a:xfrm>
            <a:off x="126762" y="2870661"/>
            <a:ext cx="1981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sz="1200" b="1" dirty="0">
                <a:solidFill>
                  <a:srgbClr val="00B0F0"/>
                </a:solidFill>
              </a:rPr>
              <a:t>Presented By:</a:t>
            </a:r>
          </a:p>
        </p:txBody>
      </p:sp>
      <p:sp>
        <p:nvSpPr>
          <p:cNvPr id="20" name="TextBox 18"/>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21" name="Slide Number Placeholder 9"/>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A77812A-DAA7-419D-B0D1-32D94D711900}" type="slidenum">
              <a:rPr lang="en-US" smtClean="0">
                <a:latin typeface="Calibri" pitchFamily="34" charset="0"/>
              </a:rPr>
              <a:pPr eaLnBrk="1" hangingPunct="1"/>
              <a:t>1</a:t>
            </a:fld>
            <a:endParaRPr lang="en-US">
              <a:latin typeface="Calibri" pitchFamily="34" charset="0"/>
            </a:endParaRPr>
          </a:p>
        </p:txBody>
      </p:sp>
      <p:sp>
        <p:nvSpPr>
          <p:cNvPr id="22" name="TextBox 3"/>
          <p:cNvSpPr txBox="1">
            <a:spLocks noChangeArrowheads="1"/>
          </p:cNvSpPr>
          <p:nvPr/>
        </p:nvSpPr>
        <p:spPr bwMode="auto">
          <a:xfrm>
            <a:off x="126762" y="3657600"/>
            <a:ext cx="1981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sz="1200" b="1" dirty="0">
                <a:solidFill>
                  <a:srgbClr val="00B0F0"/>
                </a:solidFill>
              </a:rPr>
              <a:t>Partner Firms:</a:t>
            </a:r>
          </a:p>
        </p:txBody>
      </p:sp>
      <p:sp>
        <p:nvSpPr>
          <p:cNvPr id="24" name="TextBox 23"/>
          <p:cNvSpPr txBox="1">
            <a:spLocks noChangeArrowheads="1"/>
          </p:cNvSpPr>
          <p:nvPr/>
        </p:nvSpPr>
        <p:spPr bwMode="auto">
          <a:xfrm>
            <a:off x="4191000" y="4107778"/>
            <a:ext cx="287888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err="1"/>
              <a:t>Golenbock</a:t>
            </a:r>
            <a:r>
              <a:rPr lang="en-US" sz="1100" b="1" dirty="0"/>
              <a:t> </a:t>
            </a:r>
            <a:r>
              <a:rPr lang="en-US" sz="1100" b="1" dirty="0" err="1"/>
              <a:t>Eiseman</a:t>
            </a:r>
            <a:r>
              <a:rPr lang="en-US" sz="1100" b="1" dirty="0"/>
              <a:t> </a:t>
            </a:r>
            <a:r>
              <a:rPr lang="en-US" sz="1100" b="1" dirty="0" err="1"/>
              <a:t>Assor</a:t>
            </a:r>
            <a:r>
              <a:rPr lang="en-US" sz="1100" b="1" dirty="0"/>
              <a:t> Bell &amp; </a:t>
            </a:r>
            <a:r>
              <a:rPr lang="en-US" sz="1100" b="1" dirty="0" err="1"/>
              <a:t>Peskoe</a:t>
            </a:r>
            <a:r>
              <a:rPr lang="en-US" sz="1100" b="1" dirty="0"/>
              <a:t> LLP</a:t>
            </a:r>
            <a:r>
              <a:rPr lang="en-US" sz="1100" dirty="0"/>
              <a:t/>
            </a:r>
            <a:br>
              <a:rPr lang="en-US" sz="1100" dirty="0"/>
            </a:br>
            <a:r>
              <a:rPr lang="en-US" sz="1100" dirty="0"/>
              <a:t>Jonathan F. </a:t>
            </a:r>
            <a:r>
              <a:rPr lang="en-US" sz="1100" dirty="0" err="1"/>
              <a:t>Flaxer</a:t>
            </a:r>
            <a:r>
              <a:rPr lang="en-US" sz="1100" dirty="0"/>
              <a:t/>
            </a:r>
            <a:br>
              <a:rPr lang="en-US" sz="1100" dirty="0"/>
            </a:br>
            <a:r>
              <a:rPr lang="en-US" sz="1100" i="1" dirty="0"/>
              <a:t>Partner</a:t>
            </a:r>
            <a:endParaRPr lang="en-PH" sz="1100" i="1" dirty="0"/>
          </a:p>
        </p:txBody>
      </p:sp>
      <p:sp>
        <p:nvSpPr>
          <p:cNvPr id="25" name="TextBox 24"/>
          <p:cNvSpPr txBox="1">
            <a:spLocks noChangeArrowheads="1"/>
          </p:cNvSpPr>
          <p:nvPr/>
        </p:nvSpPr>
        <p:spPr bwMode="auto">
          <a:xfrm>
            <a:off x="2514600" y="3281895"/>
            <a:ext cx="287888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100" b="1" dirty="0"/>
              <a:t>Nelson Mullins Riley &amp; Scarborough LLP</a:t>
            </a:r>
            <a:r>
              <a:rPr lang="en-US" sz="1100" dirty="0"/>
              <a:t/>
            </a:r>
            <a:br>
              <a:rPr lang="en-US" sz="1100" dirty="0"/>
            </a:br>
            <a:r>
              <a:rPr lang="en-US" sz="1100" dirty="0"/>
              <a:t>Shane G. Ramsey</a:t>
            </a:r>
            <a:br>
              <a:rPr lang="en-US" sz="1100" dirty="0"/>
            </a:br>
            <a:r>
              <a:rPr lang="en-US" sz="1100" i="1" dirty="0"/>
              <a:t>Partner</a:t>
            </a:r>
            <a:endParaRPr lang="en-PH" sz="1100" i="1" dirty="0"/>
          </a:p>
        </p:txBody>
      </p:sp>
      <p:pic>
        <p:nvPicPr>
          <p:cNvPr id="26"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13568" y="3961188"/>
            <a:ext cx="1407588" cy="75306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7" name="Picture 4"/>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316812" y="4888255"/>
            <a:ext cx="1584111" cy="90294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26" name="Picture 2" descr="The Knowledge Group"/>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 y="3139988"/>
            <a:ext cx="2065336" cy="4247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306465" y="5963463"/>
            <a:ext cx="1604804" cy="513537"/>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What Is an </a:t>
            </a:r>
            <a:r>
              <a:rPr lang="en-US" b="1" u="sng" dirty="0" err="1">
                <a:solidFill>
                  <a:srgbClr val="00B0F0"/>
                </a:solidFill>
              </a:rPr>
              <a:t>Intercreditor</a:t>
            </a:r>
            <a:r>
              <a:rPr lang="en-US" b="1" u="sng" dirty="0">
                <a:solidFill>
                  <a:srgbClr val="00B0F0"/>
                </a:solidFill>
              </a:rPr>
              <a:t> Agreement?</a:t>
            </a:r>
          </a:p>
        </p:txBody>
      </p:sp>
      <p:sp>
        <p:nvSpPr>
          <p:cNvPr id="11267" name="Rectangle 15"/>
          <p:cNvSpPr>
            <a:spLocks noChangeArrowheads="1"/>
          </p:cNvSpPr>
          <p:nvPr/>
        </p:nvSpPr>
        <p:spPr bwMode="auto">
          <a:xfrm>
            <a:off x="304800" y="2590800"/>
            <a:ext cx="8534400" cy="1951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itchFamily="34" charset="0"/>
              <a:buChar char="•"/>
            </a:pPr>
            <a:r>
              <a:rPr lang="en-US" sz="1600" dirty="0">
                <a:solidFill>
                  <a:prstClr val="black"/>
                </a:solidFill>
              </a:rPr>
              <a:t>An agreement between the secured creditors of a borrower with respect to the borrower's common assets.</a:t>
            </a:r>
          </a:p>
          <a:p>
            <a:pPr marL="342900" lvl="0" indent="-342900" fontAlgn="auto">
              <a:spcBef>
                <a:spcPct val="20000"/>
              </a:spcBef>
              <a:spcAft>
                <a:spcPts val="0"/>
              </a:spcAft>
              <a:buFont typeface="Arial" pitchFamily="34" charset="0"/>
              <a:buChar char="•"/>
            </a:pPr>
            <a:r>
              <a:rPr lang="en-US" sz="1600" dirty="0">
                <a:solidFill>
                  <a:prstClr val="black"/>
                </a:solidFill>
              </a:rPr>
              <a:t>Typically includes: </a:t>
            </a:r>
          </a:p>
          <a:p>
            <a:pPr marL="742950" lvl="1" indent="-285750" fontAlgn="auto">
              <a:spcBef>
                <a:spcPct val="20000"/>
              </a:spcBef>
              <a:spcAft>
                <a:spcPts val="0"/>
              </a:spcAft>
              <a:buFont typeface="Arial" pitchFamily="34" charset="0"/>
              <a:buChar char="–"/>
            </a:pPr>
            <a:r>
              <a:rPr lang="en-US" sz="1400" dirty="0">
                <a:solidFill>
                  <a:prstClr val="black"/>
                </a:solidFill>
              </a:rPr>
              <a:t>First Lien Claimholders</a:t>
            </a:r>
          </a:p>
          <a:p>
            <a:pPr marL="742950" lvl="1" indent="-285750" fontAlgn="auto">
              <a:spcBef>
                <a:spcPct val="20000"/>
              </a:spcBef>
              <a:spcAft>
                <a:spcPts val="0"/>
              </a:spcAft>
              <a:buFont typeface="Arial" pitchFamily="34" charset="0"/>
              <a:buChar char="–"/>
            </a:pPr>
            <a:r>
              <a:rPr lang="en-US" sz="1400" dirty="0">
                <a:solidFill>
                  <a:prstClr val="black"/>
                </a:solidFill>
              </a:rPr>
              <a:t>Second/Junior/Subordinated Lien Claimholders </a:t>
            </a:r>
          </a:p>
          <a:p>
            <a:pPr marL="742950" lvl="1" indent="-285750" fontAlgn="auto">
              <a:spcBef>
                <a:spcPct val="20000"/>
              </a:spcBef>
              <a:spcAft>
                <a:spcPts val="0"/>
              </a:spcAft>
              <a:buFont typeface="Arial" pitchFamily="34" charset="0"/>
              <a:buChar char="–"/>
            </a:pPr>
            <a:r>
              <a:rPr lang="en-US" sz="1400" dirty="0">
                <a:solidFill>
                  <a:prstClr val="black"/>
                </a:solidFill>
              </a:rPr>
              <a:t>Lien "caps"</a:t>
            </a:r>
          </a:p>
          <a:p>
            <a:pPr marL="342900" lvl="0" indent="-342900" fontAlgn="auto">
              <a:spcBef>
                <a:spcPct val="20000"/>
              </a:spcBef>
              <a:spcAft>
                <a:spcPts val="0"/>
              </a:spcAft>
              <a:buFont typeface="Arial" pitchFamily="34" charset="0"/>
              <a:buChar char="•"/>
            </a:pPr>
            <a:r>
              <a:rPr lang="en-US" sz="1600" dirty="0">
                <a:solidFill>
                  <a:prstClr val="black"/>
                </a:solidFill>
              </a:rPr>
              <a:t>"</a:t>
            </a:r>
            <a:r>
              <a:rPr lang="en-US" sz="1600" dirty="0" err="1">
                <a:solidFill>
                  <a:prstClr val="black"/>
                </a:solidFill>
              </a:rPr>
              <a:t>Pari</a:t>
            </a:r>
            <a:r>
              <a:rPr lang="en-US" sz="1600" dirty="0">
                <a:solidFill>
                  <a:prstClr val="black"/>
                </a:solidFill>
              </a:rPr>
              <a:t> </a:t>
            </a:r>
            <a:r>
              <a:rPr lang="en-US" sz="1600" dirty="0" err="1">
                <a:solidFill>
                  <a:prstClr val="black"/>
                </a:solidFill>
              </a:rPr>
              <a:t>Pasu</a:t>
            </a:r>
            <a:r>
              <a:rPr lang="en-US" sz="1600" dirty="0">
                <a:solidFill>
                  <a:prstClr val="black"/>
                </a:solidFill>
              </a:rPr>
              <a:t>" vs. Subordination Agreements</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10</a:t>
            </a:fld>
            <a:endParaRPr lang="en-US">
              <a:latin typeface="Calibri" pitchFamily="34" charset="0"/>
            </a:endParaRPr>
          </a:p>
        </p:txBody>
      </p:sp>
      <p:grpSp>
        <p:nvGrpSpPr>
          <p:cNvPr id="12" name="Group 11"/>
          <p:cNvGrpSpPr/>
          <p:nvPr/>
        </p:nvGrpSpPr>
        <p:grpSpPr>
          <a:xfrm>
            <a:off x="2647016" y="1224942"/>
            <a:ext cx="3733800" cy="914400"/>
            <a:chOff x="770313" y="2286000"/>
            <a:chExt cx="3733800" cy="914400"/>
          </a:xfrm>
        </p:grpSpPr>
        <p:grpSp>
          <p:nvGrpSpPr>
            <p:cNvPr id="13" name="Group 1"/>
            <p:cNvGrpSpPr>
              <a:grpSpLocks/>
            </p:cNvGrpSpPr>
            <p:nvPr/>
          </p:nvGrpSpPr>
          <p:grpSpPr bwMode="auto">
            <a:xfrm>
              <a:off x="770313" y="2286000"/>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6"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25396513"/>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Lien Priority</a:t>
            </a:r>
            <a:endParaRPr lang="en-US" b="1" u="sng" dirty="0">
              <a:solidFill>
                <a:srgbClr val="00B0F0"/>
              </a:solidFill>
            </a:endParaRPr>
          </a:p>
        </p:txBody>
      </p:sp>
      <p:sp>
        <p:nvSpPr>
          <p:cNvPr id="11267" name="Rectangle 15"/>
          <p:cNvSpPr>
            <a:spLocks noChangeArrowheads="1"/>
          </p:cNvSpPr>
          <p:nvPr/>
        </p:nvSpPr>
        <p:spPr bwMode="auto">
          <a:xfrm>
            <a:off x="304800" y="2590800"/>
            <a:ext cx="8534400"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itchFamily="34" charset="0"/>
              <a:buChar char="•"/>
            </a:pPr>
            <a:r>
              <a:rPr lang="en-US" sz="1400" dirty="0">
                <a:solidFill>
                  <a:prstClr val="black"/>
                </a:solidFill>
              </a:rPr>
              <a:t>Lien priority is critical in </a:t>
            </a:r>
            <a:r>
              <a:rPr lang="en-US" sz="1400" dirty="0" err="1">
                <a:solidFill>
                  <a:prstClr val="black"/>
                </a:solidFill>
              </a:rPr>
              <a:t>intercreditor</a:t>
            </a:r>
            <a:r>
              <a:rPr lang="en-US" sz="1400" dirty="0">
                <a:solidFill>
                  <a:prstClr val="black"/>
                </a:solidFill>
              </a:rPr>
              <a:t> agreements to designate which creditors, or classes of creditors, have enforcement rights.  </a:t>
            </a:r>
          </a:p>
          <a:p>
            <a:pPr marL="342900" lvl="0" indent="-342900" fontAlgn="auto">
              <a:spcBef>
                <a:spcPct val="20000"/>
              </a:spcBef>
              <a:spcAft>
                <a:spcPts val="0"/>
              </a:spcAft>
              <a:buFont typeface="Arial" pitchFamily="34" charset="0"/>
              <a:buChar char="•"/>
            </a:pPr>
            <a:r>
              <a:rPr lang="en-US" sz="1400" dirty="0">
                <a:solidFill>
                  <a:prstClr val="black"/>
                </a:solidFill>
              </a:rPr>
              <a:t>Further, lien priority establishes the order and allocation in which creditor classes are paid.</a:t>
            </a:r>
          </a:p>
          <a:p>
            <a:pPr marL="342900" lvl="0" indent="-342900" fontAlgn="auto">
              <a:spcBef>
                <a:spcPct val="20000"/>
              </a:spcBef>
              <a:spcAft>
                <a:spcPts val="0"/>
              </a:spcAft>
              <a:buFont typeface="Arial" pitchFamily="34" charset="0"/>
              <a:buChar char="•"/>
            </a:pPr>
            <a:r>
              <a:rPr lang="en-US" sz="1400" dirty="0">
                <a:solidFill>
                  <a:prstClr val="black"/>
                </a:solidFill>
              </a:rPr>
              <a:t>Allocation of lien priority in </a:t>
            </a:r>
            <a:r>
              <a:rPr lang="en-US" sz="1400" dirty="0" err="1">
                <a:solidFill>
                  <a:prstClr val="black"/>
                </a:solidFill>
              </a:rPr>
              <a:t>intercreditor</a:t>
            </a:r>
            <a:r>
              <a:rPr lang="en-US" sz="1400" dirty="0">
                <a:solidFill>
                  <a:prstClr val="black"/>
                </a:solidFill>
              </a:rPr>
              <a:t> agreements avoids the pitfalls associated with a "first in time" lien filing approach and provides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11</a:t>
            </a:fld>
            <a:endParaRPr lang="en-US">
              <a:latin typeface="Calibri" pitchFamily="34" charset="0"/>
            </a:endParaRPr>
          </a:p>
        </p:txBody>
      </p:sp>
      <p:grpSp>
        <p:nvGrpSpPr>
          <p:cNvPr id="12" name="Group 11"/>
          <p:cNvGrpSpPr/>
          <p:nvPr/>
        </p:nvGrpSpPr>
        <p:grpSpPr>
          <a:xfrm>
            <a:off x="2647016" y="1224942"/>
            <a:ext cx="3733800" cy="914400"/>
            <a:chOff x="770313" y="2286000"/>
            <a:chExt cx="3733800" cy="914400"/>
          </a:xfrm>
        </p:grpSpPr>
        <p:grpSp>
          <p:nvGrpSpPr>
            <p:cNvPr id="13" name="Group 1"/>
            <p:cNvGrpSpPr>
              <a:grpSpLocks/>
            </p:cNvGrpSpPr>
            <p:nvPr/>
          </p:nvGrpSpPr>
          <p:grpSpPr bwMode="auto">
            <a:xfrm>
              <a:off x="770313" y="2286000"/>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6"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47052893"/>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Goals from the Perspective of the First Lien Claimholders</a:t>
            </a:r>
          </a:p>
        </p:txBody>
      </p:sp>
      <p:sp>
        <p:nvSpPr>
          <p:cNvPr id="11267" name="Rectangle 15"/>
          <p:cNvSpPr>
            <a:spLocks noChangeArrowheads="1"/>
          </p:cNvSpPr>
          <p:nvPr/>
        </p:nvSpPr>
        <p:spPr bwMode="auto">
          <a:xfrm>
            <a:off x="304800" y="2590800"/>
            <a:ext cx="8534400" cy="172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itchFamily="34" charset="0"/>
              <a:buChar char="•"/>
            </a:pPr>
            <a:r>
              <a:rPr lang="en-US" sz="1400" dirty="0">
                <a:solidFill>
                  <a:prstClr val="black"/>
                </a:solidFill>
              </a:rPr>
              <a:t>The liens of the first lien claimholders have priority over the liens of the second lien claim-holders</a:t>
            </a:r>
          </a:p>
          <a:p>
            <a:pPr marL="342900" lvl="0" indent="-342900" fontAlgn="auto">
              <a:spcBef>
                <a:spcPct val="20000"/>
              </a:spcBef>
              <a:spcAft>
                <a:spcPts val="0"/>
              </a:spcAft>
              <a:buFont typeface="Arial" pitchFamily="34" charset="0"/>
              <a:buChar char="•"/>
            </a:pPr>
            <a:r>
              <a:rPr lang="en-US" sz="1400" dirty="0">
                <a:solidFill>
                  <a:prstClr val="black"/>
                </a:solidFill>
              </a:rPr>
              <a:t>The enforcement rights of the first lien claimholders have priority over the enforcement rights of the second lien claimholders</a:t>
            </a:r>
          </a:p>
          <a:p>
            <a:pPr marL="342900" lvl="0" indent="-342900" fontAlgn="auto">
              <a:spcBef>
                <a:spcPct val="20000"/>
              </a:spcBef>
              <a:spcAft>
                <a:spcPts val="0"/>
              </a:spcAft>
              <a:buFont typeface="Arial" pitchFamily="34" charset="0"/>
              <a:buChar char="•"/>
            </a:pPr>
            <a:r>
              <a:rPr lang="en-US" sz="1400" dirty="0">
                <a:solidFill>
                  <a:prstClr val="black"/>
                </a:solidFill>
              </a:rPr>
              <a:t>The first lien claimholders have priority as to the application of the proceeds of collateral from any enforcement action over the second lien claimholders</a:t>
            </a:r>
          </a:p>
          <a:p>
            <a:pPr marL="342900" lvl="0" indent="-342900" fontAlgn="auto">
              <a:spcBef>
                <a:spcPct val="20000"/>
              </a:spcBef>
              <a:spcAft>
                <a:spcPts val="0"/>
              </a:spcAft>
              <a:buFont typeface="Arial" pitchFamily="34" charset="0"/>
              <a:buChar char="•"/>
            </a:pPr>
            <a:r>
              <a:rPr lang="en-US" sz="1400" dirty="0">
                <a:solidFill>
                  <a:prstClr val="black"/>
                </a:solidFill>
              </a:rPr>
              <a:t>Limit the extent to which the rights of the second lien claimholders may be asserted in conflict with the interests of the first lien claimholders in bankruptcy</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12</a:t>
            </a:fld>
            <a:endParaRPr lang="en-US">
              <a:latin typeface="Calibri" pitchFamily="34" charset="0"/>
            </a:endParaRPr>
          </a:p>
        </p:txBody>
      </p:sp>
      <p:grpSp>
        <p:nvGrpSpPr>
          <p:cNvPr id="12" name="Group 11"/>
          <p:cNvGrpSpPr/>
          <p:nvPr/>
        </p:nvGrpSpPr>
        <p:grpSpPr>
          <a:xfrm>
            <a:off x="2647016" y="1224942"/>
            <a:ext cx="3733800" cy="914400"/>
            <a:chOff x="770313" y="2286000"/>
            <a:chExt cx="3733800" cy="914400"/>
          </a:xfrm>
        </p:grpSpPr>
        <p:grpSp>
          <p:nvGrpSpPr>
            <p:cNvPr id="13" name="Group 1"/>
            <p:cNvGrpSpPr>
              <a:grpSpLocks/>
            </p:cNvGrpSpPr>
            <p:nvPr/>
          </p:nvGrpSpPr>
          <p:grpSpPr bwMode="auto">
            <a:xfrm>
              <a:off x="770313" y="2286000"/>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6"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32890359"/>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Concerns from the Perspective of the Second Lien Claimholders</a:t>
            </a:r>
          </a:p>
        </p:txBody>
      </p:sp>
      <p:sp>
        <p:nvSpPr>
          <p:cNvPr id="11267" name="Rectangle 15"/>
          <p:cNvSpPr>
            <a:spLocks noChangeArrowheads="1"/>
          </p:cNvSpPr>
          <p:nvPr/>
        </p:nvSpPr>
        <p:spPr bwMode="auto">
          <a:xfrm>
            <a:off x="304800" y="2590800"/>
            <a:ext cx="8534400" cy="1828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itchFamily="34" charset="0"/>
              <a:buChar char="•"/>
            </a:pPr>
            <a:r>
              <a:rPr lang="en-US" sz="1600" dirty="0">
                <a:solidFill>
                  <a:prstClr val="black"/>
                </a:solidFill>
              </a:rPr>
              <a:t>The second lien claimholders want to avoid </a:t>
            </a:r>
            <a:r>
              <a:rPr lang="en-US" sz="1600" i="1" dirty="0">
                <a:solidFill>
                  <a:prstClr val="black"/>
                </a:solidFill>
              </a:rPr>
              <a:t>de facto</a:t>
            </a:r>
            <a:r>
              <a:rPr lang="en-US" sz="1600" dirty="0">
                <a:solidFill>
                  <a:prstClr val="black"/>
                </a:solidFill>
              </a:rPr>
              <a:t> payment </a:t>
            </a:r>
            <a:r>
              <a:rPr lang="en-US" sz="1600" dirty="0" err="1">
                <a:solidFill>
                  <a:prstClr val="black"/>
                </a:solidFill>
              </a:rPr>
              <a:t>subordinatino</a:t>
            </a:r>
            <a:r>
              <a:rPr lang="en-US" sz="1600" dirty="0">
                <a:solidFill>
                  <a:prstClr val="black"/>
                </a:solidFill>
              </a:rPr>
              <a:t> if:</a:t>
            </a:r>
          </a:p>
          <a:p>
            <a:pPr marL="1314450" lvl="2" indent="-514350" fontAlgn="auto">
              <a:spcBef>
                <a:spcPct val="20000"/>
              </a:spcBef>
              <a:spcAft>
                <a:spcPts val="0"/>
              </a:spcAft>
              <a:buFont typeface="+mj-lt"/>
              <a:buAutoNum type="arabicPeriod"/>
            </a:pPr>
            <a:r>
              <a:rPr lang="en-US" sz="1400" dirty="0">
                <a:solidFill>
                  <a:prstClr val="black"/>
                </a:solidFill>
              </a:rPr>
              <a:t>The lien securing first lien obligations maintains priority, and a turn-over right, under the </a:t>
            </a:r>
            <a:r>
              <a:rPr lang="en-US" sz="1400" dirty="0" err="1">
                <a:solidFill>
                  <a:prstClr val="black"/>
                </a:solidFill>
              </a:rPr>
              <a:t>intercreditor</a:t>
            </a:r>
            <a:r>
              <a:rPr lang="en-US" sz="1400" dirty="0">
                <a:solidFill>
                  <a:prstClr val="black"/>
                </a:solidFill>
              </a:rPr>
              <a:t> agreement even if unperfected, invalid, avoided or equitably subordinated; or</a:t>
            </a:r>
          </a:p>
          <a:p>
            <a:pPr marL="1314450" lvl="2" indent="-514350" fontAlgn="auto">
              <a:spcBef>
                <a:spcPct val="20000"/>
              </a:spcBef>
              <a:spcAft>
                <a:spcPts val="0"/>
              </a:spcAft>
              <a:buFont typeface="+mj-lt"/>
              <a:buAutoNum type="arabicPeriod"/>
            </a:pPr>
            <a:r>
              <a:rPr lang="en-US" sz="1400" dirty="0">
                <a:solidFill>
                  <a:prstClr val="black"/>
                </a:solidFill>
              </a:rPr>
              <a:t>First lien obligations include amounts "whether or not allowable in an insolvency proceeding" and the amounts re not allowed</a:t>
            </a:r>
          </a:p>
          <a:p>
            <a:pPr marL="514350" lvl="0" indent="-514350" fontAlgn="auto">
              <a:spcBef>
                <a:spcPct val="20000"/>
              </a:spcBef>
              <a:spcAft>
                <a:spcPts val="0"/>
              </a:spcAft>
              <a:buFont typeface="Arial" pitchFamily="34" charset="0"/>
              <a:buChar char="•"/>
            </a:pPr>
            <a:r>
              <a:rPr lang="en-US" sz="1600" dirty="0">
                <a:solidFill>
                  <a:prstClr val="black"/>
                </a:solidFill>
              </a:rPr>
              <a:t>The second lien claimholders do not want to have less rights that they might otherwise have as an unsecured creditor</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13</a:t>
            </a:fld>
            <a:endParaRPr lang="en-US">
              <a:latin typeface="Calibri" pitchFamily="34" charset="0"/>
            </a:endParaRPr>
          </a:p>
        </p:txBody>
      </p:sp>
      <p:grpSp>
        <p:nvGrpSpPr>
          <p:cNvPr id="12" name="Group 11"/>
          <p:cNvGrpSpPr/>
          <p:nvPr/>
        </p:nvGrpSpPr>
        <p:grpSpPr>
          <a:xfrm>
            <a:off x="2647016" y="1224942"/>
            <a:ext cx="3733800" cy="914400"/>
            <a:chOff x="770313" y="2286000"/>
            <a:chExt cx="3733800" cy="914400"/>
          </a:xfrm>
        </p:grpSpPr>
        <p:grpSp>
          <p:nvGrpSpPr>
            <p:cNvPr id="13" name="Group 1"/>
            <p:cNvGrpSpPr>
              <a:grpSpLocks/>
            </p:cNvGrpSpPr>
            <p:nvPr/>
          </p:nvGrpSpPr>
          <p:grpSpPr bwMode="auto">
            <a:xfrm>
              <a:off x="770313" y="2286000"/>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6"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94834656"/>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Seniority of Liens Securing First Lien Obligations</a:t>
            </a:r>
          </a:p>
        </p:txBody>
      </p:sp>
      <p:sp>
        <p:nvSpPr>
          <p:cNvPr id="11267" name="Rectangle 15"/>
          <p:cNvSpPr>
            <a:spLocks noChangeArrowheads="1"/>
          </p:cNvSpPr>
          <p:nvPr/>
        </p:nvSpPr>
        <p:spPr bwMode="auto">
          <a:xfrm>
            <a:off x="304800" y="2590800"/>
            <a:ext cx="8534400" cy="2634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itchFamily="34" charset="0"/>
              <a:buChar char="•"/>
            </a:pPr>
            <a:r>
              <a:rPr lang="en-US" sz="1400" dirty="0">
                <a:solidFill>
                  <a:prstClr val="black"/>
                </a:solidFill>
              </a:rPr>
              <a:t>The scope of the first lien to which the second lien is subordinate potentially has serious consequences for the second lien holder</a:t>
            </a:r>
          </a:p>
          <a:p>
            <a:pPr marL="342900" lvl="0" indent="-34290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itchFamily="34" charset="0"/>
              <a:buChar char="•"/>
            </a:pPr>
            <a:r>
              <a:rPr lang="en-US" sz="1400" u="sng" dirty="0">
                <a:solidFill>
                  <a:prstClr val="black"/>
                </a:solidFill>
              </a:rPr>
              <a:t>First Lien Claimholder favorable alternative</a:t>
            </a:r>
            <a:r>
              <a:rPr lang="en-US" sz="1400" dirty="0">
                <a:solidFill>
                  <a:prstClr val="black"/>
                </a:solidFill>
              </a:rPr>
              <a:t>: First lien lenders' lien on the common assets remains superior (up to the amount of the first lien cap) even if the first lien lenders fail to properly perfect their lien or allow their lien to lapse, or their lien is avoided in bankruptcy or otherwise.</a:t>
            </a:r>
          </a:p>
          <a:p>
            <a:pPr marL="342900" lvl="0" indent="-34290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itchFamily="34" charset="0"/>
              <a:buChar char="•"/>
            </a:pPr>
            <a:r>
              <a:rPr lang="en-US" sz="1400" u="sng" dirty="0">
                <a:solidFill>
                  <a:prstClr val="black"/>
                </a:solidFill>
              </a:rPr>
              <a:t>Second Lien Claimholder favorable alternative</a:t>
            </a:r>
            <a:r>
              <a:rPr lang="en-US" sz="1400" dirty="0">
                <a:solidFill>
                  <a:prstClr val="black"/>
                </a:solidFill>
              </a:rPr>
              <a:t>: First lien lenders' lien on common assets remains superior (up to the amount of the first lien cap) only if the first lien lenders have a valid and perfected security interest not subject to avoidance as a preferential transfer or otherwise by the debtor or a trustee in bankruptcy.</a:t>
            </a:r>
            <a:endParaRPr lang="en-US" sz="1400" u="sng" dirty="0">
              <a:solidFill>
                <a:prstClr val="black"/>
              </a:solidFill>
            </a:endParaRP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14</a:t>
            </a:fld>
            <a:endParaRPr lang="en-US">
              <a:latin typeface="Calibri" pitchFamily="34" charset="0"/>
            </a:endParaRPr>
          </a:p>
        </p:txBody>
      </p:sp>
      <p:grpSp>
        <p:nvGrpSpPr>
          <p:cNvPr id="12" name="Group 11"/>
          <p:cNvGrpSpPr/>
          <p:nvPr/>
        </p:nvGrpSpPr>
        <p:grpSpPr>
          <a:xfrm>
            <a:off x="2647016" y="1224942"/>
            <a:ext cx="3733800" cy="914400"/>
            <a:chOff x="770313" y="2286000"/>
            <a:chExt cx="3733800" cy="914400"/>
          </a:xfrm>
        </p:grpSpPr>
        <p:grpSp>
          <p:nvGrpSpPr>
            <p:cNvPr id="13" name="Group 1"/>
            <p:cNvGrpSpPr>
              <a:grpSpLocks/>
            </p:cNvGrpSpPr>
            <p:nvPr/>
          </p:nvGrpSpPr>
          <p:grpSpPr bwMode="auto">
            <a:xfrm>
              <a:off x="770313" y="2286000"/>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6"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930519436"/>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Payment Subordination </a:t>
            </a:r>
            <a:endParaRPr lang="en-US" b="1" u="sng" dirty="0">
              <a:solidFill>
                <a:srgbClr val="00B0F0"/>
              </a:solidFill>
            </a:endParaRPr>
          </a:p>
        </p:txBody>
      </p:sp>
      <p:sp>
        <p:nvSpPr>
          <p:cNvPr id="11267" name="Rectangle 15"/>
          <p:cNvSpPr>
            <a:spLocks noChangeArrowheads="1"/>
          </p:cNvSpPr>
          <p:nvPr/>
        </p:nvSpPr>
        <p:spPr bwMode="auto">
          <a:xfrm>
            <a:off x="304800" y="2590800"/>
            <a:ext cx="8534400" cy="1686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itchFamily="34" charset="0"/>
              <a:buChar char="•"/>
            </a:pPr>
            <a:r>
              <a:rPr lang="en-US" sz="1400" dirty="0">
                <a:solidFill>
                  <a:prstClr val="black"/>
                </a:solidFill>
              </a:rPr>
              <a:t>Subordination agreements are agreements in which "a party having a superior right of some sort agrees with someone having an inferior right that, as between the two of them, the inferior right shall be treated as if it were superior."  </a:t>
            </a:r>
            <a:r>
              <a:rPr lang="en-US" sz="1400" u="sng" dirty="0">
                <a:solidFill>
                  <a:prstClr val="black"/>
                </a:solidFill>
              </a:rPr>
              <a:t>In re Lantana Motel</a:t>
            </a:r>
            <a:r>
              <a:rPr lang="en-US" sz="1400" dirty="0">
                <a:solidFill>
                  <a:prstClr val="black"/>
                </a:solidFill>
              </a:rPr>
              <a:t>, 124 B.R. 252, 255 (</a:t>
            </a:r>
            <a:r>
              <a:rPr lang="en-US" sz="1400" dirty="0" err="1">
                <a:solidFill>
                  <a:prstClr val="black"/>
                </a:solidFill>
              </a:rPr>
              <a:t>Bankr</a:t>
            </a:r>
            <a:r>
              <a:rPr lang="en-US" sz="1400" dirty="0">
                <a:solidFill>
                  <a:prstClr val="black"/>
                </a:solidFill>
              </a:rPr>
              <a:t>. S.D. Ohio 1990).</a:t>
            </a:r>
          </a:p>
          <a:p>
            <a:pPr marL="342900" lvl="0" indent="-342900" fontAlgn="auto">
              <a:spcBef>
                <a:spcPct val="20000"/>
              </a:spcBef>
              <a:spcAft>
                <a:spcPts val="0"/>
              </a:spcAft>
              <a:buFont typeface="Arial" pitchFamily="34" charset="0"/>
              <a:buChar char="•"/>
            </a:pPr>
            <a:r>
              <a:rPr lang="en-US" sz="1400" dirty="0">
                <a:solidFill>
                  <a:prstClr val="black"/>
                </a:solidFill>
              </a:rPr>
              <a:t>Payment subordination agreements allow the senior creditor the right to be paid first from </a:t>
            </a:r>
            <a:r>
              <a:rPr lang="en-US" sz="1400" u="sng" dirty="0">
                <a:solidFill>
                  <a:prstClr val="black"/>
                </a:solidFill>
              </a:rPr>
              <a:t>all of the assets</a:t>
            </a:r>
            <a:r>
              <a:rPr lang="en-US" sz="1400" dirty="0">
                <a:solidFill>
                  <a:prstClr val="black"/>
                </a:solidFill>
              </a:rPr>
              <a:t> of the debtor, regardless of whether such assets constitute collateral.  </a:t>
            </a:r>
          </a:p>
          <a:p>
            <a:pPr marL="342900" lvl="0" indent="-342900" fontAlgn="auto">
              <a:spcBef>
                <a:spcPct val="20000"/>
              </a:spcBef>
              <a:spcAft>
                <a:spcPts val="0"/>
              </a:spcAft>
              <a:buFont typeface="Arial" pitchFamily="34" charset="0"/>
              <a:buChar char="•"/>
            </a:pPr>
            <a:r>
              <a:rPr lang="en-US" sz="1400" dirty="0">
                <a:solidFill>
                  <a:prstClr val="black"/>
                </a:solidFill>
              </a:rPr>
              <a:t>The amount owed to a senior creditor, rather than the value of secured collateral, drives the terms of payment subordination agreements.</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15</a:t>
            </a:fld>
            <a:endParaRPr lang="en-US">
              <a:latin typeface="Calibri" pitchFamily="34" charset="0"/>
            </a:endParaRPr>
          </a:p>
        </p:txBody>
      </p:sp>
      <p:grpSp>
        <p:nvGrpSpPr>
          <p:cNvPr id="12" name="Group 11"/>
          <p:cNvGrpSpPr/>
          <p:nvPr/>
        </p:nvGrpSpPr>
        <p:grpSpPr>
          <a:xfrm>
            <a:off x="2647016" y="1224942"/>
            <a:ext cx="3733800" cy="914400"/>
            <a:chOff x="770313" y="2286000"/>
            <a:chExt cx="3733800" cy="914400"/>
          </a:xfrm>
        </p:grpSpPr>
        <p:grpSp>
          <p:nvGrpSpPr>
            <p:cNvPr id="13" name="Group 1"/>
            <p:cNvGrpSpPr>
              <a:grpSpLocks/>
            </p:cNvGrpSpPr>
            <p:nvPr/>
          </p:nvGrpSpPr>
          <p:grpSpPr bwMode="auto">
            <a:xfrm>
              <a:off x="770313" y="2286000"/>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6"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95641096"/>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Lien Subordination</a:t>
            </a:r>
            <a:endParaRPr lang="en-US" b="1" u="sng" dirty="0">
              <a:solidFill>
                <a:srgbClr val="00B0F0"/>
              </a:solidFill>
            </a:endParaRPr>
          </a:p>
        </p:txBody>
      </p:sp>
      <p:sp>
        <p:nvSpPr>
          <p:cNvPr id="11267" name="Rectangle 15"/>
          <p:cNvSpPr>
            <a:spLocks noChangeArrowheads="1"/>
          </p:cNvSpPr>
          <p:nvPr/>
        </p:nvSpPr>
        <p:spPr bwMode="auto">
          <a:xfrm>
            <a:off x="304800" y="2590800"/>
            <a:ext cx="8534400"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itchFamily="34" charset="0"/>
              <a:buChar char="•"/>
            </a:pPr>
            <a:r>
              <a:rPr lang="en-US" sz="1400" dirty="0">
                <a:solidFill>
                  <a:prstClr val="black"/>
                </a:solidFill>
              </a:rPr>
              <a:t>Lien subordination, on the other hand, involves the subordination of the lienholder's security interest in the common collateral.</a:t>
            </a:r>
          </a:p>
          <a:p>
            <a:pPr marL="342900" lvl="0" indent="-342900" fontAlgn="auto">
              <a:spcBef>
                <a:spcPct val="20000"/>
              </a:spcBef>
              <a:spcAft>
                <a:spcPts val="0"/>
              </a:spcAft>
            </a:pPr>
            <a:endParaRPr lang="en-US" sz="1400" dirty="0">
              <a:solidFill>
                <a:prstClr val="black"/>
              </a:solidFill>
            </a:endParaRPr>
          </a:p>
          <a:p>
            <a:pPr marL="342900" lvl="0" indent="-342900" fontAlgn="auto">
              <a:spcBef>
                <a:spcPct val="20000"/>
              </a:spcBef>
              <a:spcAft>
                <a:spcPts val="0"/>
              </a:spcAft>
              <a:buFont typeface="Arial" pitchFamily="34" charset="0"/>
              <a:buChar char="•"/>
            </a:pPr>
            <a:r>
              <a:rPr lang="en-US" sz="1400" dirty="0">
                <a:solidFill>
                  <a:prstClr val="black"/>
                </a:solidFill>
              </a:rPr>
              <a:t>Lien subordination does not affect funds that the borrower receives from an outside source, unconnected to the common collateral.</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16</a:t>
            </a:fld>
            <a:endParaRPr lang="en-US">
              <a:latin typeface="Calibri" pitchFamily="34" charset="0"/>
            </a:endParaRPr>
          </a:p>
        </p:txBody>
      </p:sp>
      <p:grpSp>
        <p:nvGrpSpPr>
          <p:cNvPr id="12" name="Group 11"/>
          <p:cNvGrpSpPr/>
          <p:nvPr/>
        </p:nvGrpSpPr>
        <p:grpSpPr>
          <a:xfrm>
            <a:off x="2647016" y="1224942"/>
            <a:ext cx="3733800" cy="914400"/>
            <a:chOff x="770313" y="2286000"/>
            <a:chExt cx="3733800" cy="914400"/>
          </a:xfrm>
        </p:grpSpPr>
        <p:grpSp>
          <p:nvGrpSpPr>
            <p:cNvPr id="13" name="Group 1"/>
            <p:cNvGrpSpPr>
              <a:grpSpLocks/>
            </p:cNvGrpSpPr>
            <p:nvPr/>
          </p:nvGrpSpPr>
          <p:grpSpPr bwMode="auto">
            <a:xfrm>
              <a:off x="770313" y="2286000"/>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6"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81998657"/>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Subordination in Bankruptcy</a:t>
            </a:r>
            <a:endParaRPr lang="en-US" b="1" u="sng" dirty="0">
              <a:solidFill>
                <a:srgbClr val="00B0F0"/>
              </a:solidFill>
            </a:endParaRPr>
          </a:p>
        </p:txBody>
      </p:sp>
      <p:sp>
        <p:nvSpPr>
          <p:cNvPr id="11267" name="Rectangle 15"/>
          <p:cNvSpPr>
            <a:spLocks noChangeArrowheads="1"/>
          </p:cNvSpPr>
          <p:nvPr/>
        </p:nvSpPr>
        <p:spPr bwMode="auto">
          <a:xfrm>
            <a:off x="304800" y="2590800"/>
            <a:ext cx="85344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itchFamily="34" charset="0"/>
              <a:buChar char="•"/>
            </a:pPr>
            <a:r>
              <a:rPr lang="en-US" sz="1600" dirty="0">
                <a:solidFill>
                  <a:prstClr val="black"/>
                </a:solidFill>
              </a:rPr>
              <a:t>Lien subordination is critical in the bankruptcy context, where multiple lienholders for the same collateral may ultimately be treated as unsecured creditors</a:t>
            </a:r>
          </a:p>
          <a:p>
            <a:pPr marL="742950" lvl="1" indent="-285750" fontAlgn="auto">
              <a:spcBef>
                <a:spcPct val="20000"/>
              </a:spcBef>
              <a:spcAft>
                <a:spcPts val="0"/>
              </a:spcAft>
              <a:buFont typeface="Arial" pitchFamily="34" charset="0"/>
              <a:buChar char="–"/>
            </a:pPr>
            <a:r>
              <a:rPr lang="en-US" sz="1400" dirty="0">
                <a:solidFill>
                  <a:prstClr val="black"/>
                </a:solidFill>
              </a:rPr>
              <a:t>If a first-priority lienholder's lien is secured by the full value of the collateral, the subordinated lienholder's secured claim is treated as unsecured.  This is because there is not sufficient value in the collateral to satisfy anything beyond the first-priority lienholder's claim</a:t>
            </a:r>
          </a:p>
          <a:p>
            <a:pPr marL="342900" lvl="0" indent="-342900" fontAlgn="auto">
              <a:spcBef>
                <a:spcPct val="20000"/>
              </a:spcBef>
              <a:spcAft>
                <a:spcPts val="0"/>
              </a:spcAft>
              <a:buFont typeface="Arial" pitchFamily="34" charset="0"/>
              <a:buChar char="•"/>
            </a:pPr>
            <a:r>
              <a:rPr lang="en-US" sz="1600" dirty="0">
                <a:solidFill>
                  <a:prstClr val="black"/>
                </a:solidFill>
              </a:rPr>
              <a:t>Payment subordination in bankruptcy can sometimes result in unintended results.  Because bankruptcy changes the rules regarding what creditors can be paid, and when, the possibility arises that </a:t>
            </a:r>
            <a:r>
              <a:rPr lang="en-US" sz="1600" dirty="0" err="1">
                <a:solidFill>
                  <a:prstClr val="black"/>
                </a:solidFill>
              </a:rPr>
              <a:t>postpetition</a:t>
            </a:r>
            <a:r>
              <a:rPr lang="en-US" sz="1600" dirty="0">
                <a:solidFill>
                  <a:prstClr val="black"/>
                </a:solidFill>
              </a:rPr>
              <a:t> payments pursuant to a subordination agreement could ultimately be avoided under § 549 of the bankruptcy code.  </a:t>
            </a:r>
            <a:r>
              <a:rPr lang="en-US" sz="1600" u="sng" dirty="0">
                <a:solidFill>
                  <a:prstClr val="black"/>
                </a:solidFill>
              </a:rPr>
              <a:t>See</a:t>
            </a:r>
            <a:r>
              <a:rPr lang="en-US" sz="1600" dirty="0">
                <a:solidFill>
                  <a:prstClr val="black"/>
                </a:solidFill>
              </a:rPr>
              <a:t> </a:t>
            </a:r>
            <a:r>
              <a:rPr lang="en-US" sz="1600" u="sng" dirty="0">
                <a:solidFill>
                  <a:prstClr val="black"/>
                </a:solidFill>
              </a:rPr>
              <a:t>Marathon Petroleum Co. v. Cohen (In re Delco Oil, Inc.)</a:t>
            </a:r>
            <a:r>
              <a:rPr lang="en-US" sz="1600" dirty="0">
                <a:solidFill>
                  <a:prstClr val="black"/>
                </a:solidFill>
              </a:rPr>
              <a:t>, 599 F.3d 1255 (11th Cir. 2010). </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17</a:t>
            </a:fld>
            <a:endParaRPr lang="en-US">
              <a:latin typeface="Calibri" pitchFamily="34" charset="0"/>
            </a:endParaRPr>
          </a:p>
        </p:txBody>
      </p:sp>
      <p:grpSp>
        <p:nvGrpSpPr>
          <p:cNvPr id="12" name="Group 11"/>
          <p:cNvGrpSpPr/>
          <p:nvPr/>
        </p:nvGrpSpPr>
        <p:grpSpPr>
          <a:xfrm>
            <a:off x="2647016" y="1224942"/>
            <a:ext cx="3733800" cy="914400"/>
            <a:chOff x="770313" y="2286000"/>
            <a:chExt cx="3733800" cy="914400"/>
          </a:xfrm>
        </p:grpSpPr>
        <p:grpSp>
          <p:nvGrpSpPr>
            <p:cNvPr id="13" name="Group 1"/>
            <p:cNvGrpSpPr>
              <a:grpSpLocks/>
            </p:cNvGrpSpPr>
            <p:nvPr/>
          </p:nvGrpSpPr>
          <p:grpSpPr bwMode="auto">
            <a:xfrm>
              <a:off x="770313" y="2286000"/>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6"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60720907"/>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Other Subordination Issues</a:t>
            </a:r>
            <a:endParaRPr lang="en-US" b="1" u="sng" dirty="0">
              <a:solidFill>
                <a:srgbClr val="00B0F0"/>
              </a:solidFill>
            </a:endParaRPr>
          </a:p>
        </p:txBody>
      </p:sp>
      <p:sp>
        <p:nvSpPr>
          <p:cNvPr id="11267" name="Rectangle 15"/>
          <p:cNvSpPr>
            <a:spLocks noChangeArrowheads="1"/>
          </p:cNvSpPr>
          <p:nvPr/>
        </p:nvSpPr>
        <p:spPr bwMode="auto">
          <a:xfrm>
            <a:off x="304800" y="2590800"/>
            <a:ext cx="8534400" cy="127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fontAlgn="auto">
              <a:spcBef>
                <a:spcPct val="20000"/>
              </a:spcBef>
              <a:spcAft>
                <a:spcPts val="0"/>
              </a:spcAft>
              <a:buFont typeface="Arial" pitchFamily="34" charset="0"/>
              <a:buChar char="•"/>
            </a:pPr>
            <a:r>
              <a:rPr lang="en-US" sz="1600" dirty="0">
                <a:solidFill>
                  <a:prstClr val="black"/>
                </a:solidFill>
              </a:rPr>
              <a:t>Of note is the payment of professionals in the bankruptcy context pursuant to a payment subordination provision.  </a:t>
            </a:r>
          </a:p>
          <a:p>
            <a:pPr marL="742950" lvl="1" indent="-285750" fontAlgn="auto">
              <a:spcBef>
                <a:spcPct val="20000"/>
              </a:spcBef>
              <a:spcAft>
                <a:spcPts val="0"/>
              </a:spcAft>
              <a:buFont typeface="Arial" pitchFamily="34" charset="0"/>
              <a:buChar char="–"/>
            </a:pPr>
            <a:r>
              <a:rPr lang="en-US" sz="1400" dirty="0">
                <a:solidFill>
                  <a:prstClr val="black"/>
                </a:solidFill>
              </a:rPr>
              <a:t>With few exceptions, an indenture trustee representing any subordinated lienholder in bankruptcy will have a </a:t>
            </a:r>
            <a:r>
              <a:rPr lang="en-US" sz="1400" dirty="0" err="1">
                <a:solidFill>
                  <a:prstClr val="black"/>
                </a:solidFill>
              </a:rPr>
              <a:t>superpriority</a:t>
            </a:r>
            <a:r>
              <a:rPr lang="en-US" sz="1400" dirty="0">
                <a:solidFill>
                  <a:prstClr val="black"/>
                </a:solidFill>
              </a:rPr>
              <a:t> claim to his or her fees, regardless of the status of the claims which the trustee represents.</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18</a:t>
            </a:fld>
            <a:endParaRPr lang="en-US">
              <a:latin typeface="Calibri" pitchFamily="34" charset="0"/>
            </a:endParaRPr>
          </a:p>
        </p:txBody>
      </p:sp>
      <p:grpSp>
        <p:nvGrpSpPr>
          <p:cNvPr id="12" name="Group 11"/>
          <p:cNvGrpSpPr/>
          <p:nvPr/>
        </p:nvGrpSpPr>
        <p:grpSpPr>
          <a:xfrm>
            <a:off x="2647016" y="1224942"/>
            <a:ext cx="3733800" cy="914400"/>
            <a:chOff x="770313" y="2286000"/>
            <a:chExt cx="3733800" cy="914400"/>
          </a:xfrm>
        </p:grpSpPr>
        <p:grpSp>
          <p:nvGrpSpPr>
            <p:cNvPr id="13" name="Group 1"/>
            <p:cNvGrpSpPr>
              <a:grpSpLocks/>
            </p:cNvGrpSpPr>
            <p:nvPr/>
          </p:nvGrpSpPr>
          <p:grpSpPr bwMode="auto">
            <a:xfrm>
              <a:off x="770313" y="2286000"/>
              <a:ext cx="3733800" cy="914400"/>
              <a:chOff x="762000" y="2286000"/>
              <a:chExt cx="3733800" cy="914400"/>
            </a:xfrm>
          </p:grpSpPr>
          <p:grpSp>
            <p:nvGrpSpPr>
              <p:cNvPr id="15" name="Group 5"/>
              <p:cNvGrpSpPr>
                <a:grpSpLocks/>
              </p:cNvGrpSpPr>
              <p:nvPr/>
            </p:nvGrpSpPr>
            <p:grpSpPr bwMode="auto">
              <a:xfrm>
                <a:off x="762000" y="2286000"/>
                <a:ext cx="3733800" cy="914400"/>
                <a:chOff x="762000" y="2286000"/>
                <a:chExt cx="3733800" cy="914400"/>
              </a:xfrm>
            </p:grpSpPr>
            <p:sp>
              <p:nvSpPr>
                <p:cNvPr id="18"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9"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6"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63197778"/>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Introduction</a:t>
            </a:r>
            <a:endParaRPr lang="en-US" b="1" u="sng">
              <a:solidFill>
                <a:srgbClr val="00B0F0"/>
              </a:solidFill>
            </a:endParaRPr>
          </a:p>
        </p:txBody>
      </p:sp>
      <p:sp>
        <p:nvSpPr>
          <p:cNvPr id="15363" name="Rectangle 15"/>
          <p:cNvSpPr>
            <a:spLocks noChangeArrowheads="1"/>
          </p:cNvSpPr>
          <p:nvPr/>
        </p:nvSpPr>
        <p:spPr bwMode="auto">
          <a:xfrm>
            <a:off x="304800" y="2590800"/>
            <a:ext cx="8534400" cy="1166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pPr>
            <a:r>
              <a:rPr lang="en-US" sz="1200" dirty="0"/>
              <a:t>For over 10 years, Dawn has handled State and Federal Court litigation in areas of secured lending, business transactions, UCC, foreclosure and bankruptcy law. She specialized in creditors’ rights and collections litigation while representing national banks and other institutional lenders. Dawn is fluent in Mandarin, Chinese. In her spare time, Dawn focuses on fundraising and networking for small farms, local food businesses and charities.</a:t>
            </a:r>
            <a:endParaRPr lang="en-PH" sz="12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19</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74"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307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A0BDA2A-2091-445A-86AC-8ACEC5DBBA32}" type="slidenum">
              <a:rPr lang="en-US" smtClean="0">
                <a:solidFill>
                  <a:prstClr val="black"/>
                </a:solidFill>
                <a:latin typeface="Calibri" pitchFamily="34" charset="0"/>
              </a:rPr>
              <a:pPr eaLnBrk="1" hangingPunct="1"/>
              <a:t>2</a:t>
            </a:fld>
            <a:endParaRPr lang="en-US" dirty="0">
              <a:solidFill>
                <a:prstClr val="black"/>
              </a:solidFill>
              <a:latin typeface="Calibri" pitchFamily="34" charset="0"/>
            </a:endParaRPr>
          </a:p>
        </p:txBody>
      </p:sp>
      <p:sp>
        <p:nvSpPr>
          <p:cNvPr id="3076" name="TextBox 3"/>
          <p:cNvSpPr txBox="1">
            <a:spLocks noChangeArrowheads="1"/>
          </p:cNvSpPr>
          <p:nvPr/>
        </p:nvSpPr>
        <p:spPr bwMode="auto">
          <a:xfrm>
            <a:off x="304800" y="2658558"/>
            <a:ext cx="8534400" cy="383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Please note the FAQ.HELP TAB located to the right of the main presentation. On this page you will find answers to the top questions asked by attendees during webcast such as how to fix audio issues, where to download the slides and what to do if you miss a secret word. To access this tab, click the FAQ.HELP Tab to the right of the main presentation when you’re done click the tab of the main presentation to get back.</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hangingPunct="1">
              <a:lnSpc>
                <a:spcPct val="130000"/>
              </a:lnSpc>
              <a:buFont typeface="Wingdings" panose="05000000000000000000" pitchFamily="2" charset="2"/>
              <a:buChar char="Ø"/>
            </a:pPr>
            <a:r>
              <a:rPr lang="en-US" altLang="en-US" sz="1000" dirty="0">
                <a:solidFill>
                  <a:srgbClr val="000000"/>
                </a:solidFill>
                <a:latin typeface="Arial" charset="0"/>
              </a:rPr>
              <a:t>For those viewing the webcast on a mobile device, please note: </a:t>
            </a:r>
          </a:p>
          <a:p>
            <a:pPr marL="171450" indent="-171450" algn="just" eaLnBrk="1" hangingPunct="1">
              <a:lnSpc>
                <a:spcPct val="130000"/>
              </a:lnSpc>
              <a:buFont typeface="Wingdings" panose="05000000000000000000" pitchFamily="2" charset="2"/>
              <a:buChar char="Ø"/>
            </a:pPr>
            <a:endParaRPr lang="en-US" altLang="en-US" sz="1000" dirty="0">
              <a:solidFill>
                <a:srgbClr val="000000"/>
              </a:solidFill>
              <a:latin typeface="Arial" charset="0"/>
            </a:endParaRPr>
          </a:p>
          <a:p>
            <a:pPr lvl="1">
              <a:buFont typeface="Courier New" panose="02070309020205020404" pitchFamily="49" charset="0"/>
              <a:buChar char="o"/>
            </a:pPr>
            <a:r>
              <a:rPr lang="en-PH" sz="1000" dirty="0"/>
              <a:t>These instructions are for Apple and Android devices only. If you are using a Windows tablet, please follow the instructions for viewing the webcast on a PC. </a:t>
            </a:r>
            <a:endParaRPr lang="en-US" sz="1000" dirty="0"/>
          </a:p>
          <a:p>
            <a:pPr lvl="1">
              <a:buFont typeface="Courier New" panose="02070309020205020404" pitchFamily="49" charset="0"/>
              <a:buChar char="o"/>
            </a:pPr>
            <a:r>
              <a:rPr lang="en-PH" sz="1000" dirty="0"/>
              <a:t>The FAQ.HELP TAB will not be visible on mobile devices.</a:t>
            </a:r>
            <a:endParaRPr lang="en-US" sz="1000" dirty="0"/>
          </a:p>
          <a:p>
            <a:pPr lvl="1">
              <a:buFont typeface="Courier New" panose="02070309020205020404" pitchFamily="49" charset="0"/>
              <a:buChar char="o"/>
            </a:pPr>
            <a:r>
              <a:rPr lang="en-PH" sz="1000" dirty="0"/>
              <a:t>You will receive the frequently asked questions &amp; other pertinent info through the apps chat window function on your device. </a:t>
            </a:r>
            <a:endParaRPr lang="en-US" sz="1000" dirty="0"/>
          </a:p>
          <a:p>
            <a:pPr lvl="1">
              <a:buFont typeface="Courier New" panose="02070309020205020404" pitchFamily="49" charset="0"/>
              <a:buChar char="o"/>
            </a:pPr>
            <a:r>
              <a:rPr lang="en-PH" sz="1000" dirty="0"/>
              <a:t>On Apple devices you must tap the screen anywhere to see the task bar which will show up as a blue bar across the top of the screen. Click the chat icon then click the chat with all to access the FAQ’s.</a:t>
            </a:r>
            <a:endParaRPr lang="en-US" sz="1000" dirty="0"/>
          </a:p>
          <a:p>
            <a:pPr lvl="1">
              <a:buFont typeface="Courier New" panose="02070309020205020404" pitchFamily="49" charset="0"/>
              <a:buChar char="o"/>
            </a:pPr>
            <a:r>
              <a:rPr lang="en-PH" sz="1000" dirty="0"/>
              <a:t>Feel free to submit questions by using the “questions” function built-in to the app on your device.</a:t>
            </a:r>
            <a:endParaRPr lang="en-US" sz="1000" dirty="0"/>
          </a:p>
          <a:p>
            <a:pPr lvl="1">
              <a:buFont typeface="Courier New" panose="02070309020205020404" pitchFamily="49" charset="0"/>
              <a:buChar char="o"/>
            </a:pPr>
            <a:r>
              <a:rPr lang="en-PH" sz="1000" dirty="0"/>
              <a:t>You may use your device’s “pinch to zoom function” to enlarge the slide images on your screen.</a:t>
            </a:r>
            <a:endParaRPr lang="en-US" sz="1000" dirty="0"/>
          </a:p>
          <a:p>
            <a:pPr lvl="1">
              <a:buFont typeface="Courier New" panose="02070309020205020404" pitchFamily="49" charset="0"/>
              <a:buChar char="o"/>
            </a:pPr>
            <a:r>
              <a:rPr lang="en-PH" sz="1000" dirty="0"/>
              <a:t>Headphones are highly recommended. In the event of audio difficulties, a dial-in number is available and will be provided via the app’s chat function on your device.</a:t>
            </a:r>
            <a:endParaRPr lang="en-US" sz="1000" dirty="0"/>
          </a:p>
          <a:p>
            <a:pPr marL="171450" indent="-171450" algn="just" eaLnBrk="1" hangingPunct="1">
              <a:lnSpc>
                <a:spcPct val="130000"/>
              </a:lnSpc>
              <a:buFont typeface="Wingdings" panose="05000000000000000000" pitchFamily="2" charset="2"/>
              <a:buChar char="Ø"/>
            </a:pPr>
            <a:endParaRPr lang="en-US" altLang="en-US" sz="1000" dirty="0">
              <a:solidFill>
                <a:srgbClr val="000000"/>
              </a:solidFill>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endParaRPr>
          </a:p>
          <a:p>
            <a:pPr algn="just" eaLnBrk="1" fontAlgn="base" hangingPunct="1">
              <a:lnSpc>
                <a:spcPct val="130000"/>
              </a:lnSpc>
              <a:spcBef>
                <a:spcPct val="0"/>
              </a:spcBef>
              <a:spcAft>
                <a:spcPct val="0"/>
              </a:spcAft>
            </a:pPr>
            <a:endParaRPr lang="en-PH" altLang="en-US" sz="1000" dirty="0">
              <a:solidFill>
                <a:srgbClr val="000000"/>
              </a:solidFill>
            </a:endParaRPr>
          </a:p>
        </p:txBody>
      </p:sp>
    </p:spTree>
    <p:extLst>
      <p:ext uri="{BB962C8B-B14F-4D97-AF65-F5344CB8AC3E}">
        <p14:creationId xmlns:p14="http://schemas.microsoft.com/office/powerpoint/2010/main" val="2214012776"/>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3283803"/>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400" b="1" u="sng" dirty="0">
                <a:solidFill>
                  <a:srgbClr val="00B0F0"/>
                </a:solidFill>
              </a:rPr>
              <a:t>WHEN INDENTURE AMENDMENTS CHALLENGE LIEN POSITIONS IN INTERCREDITOR AGREEMENTS</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20</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3676346668"/>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INDENTURES</a:t>
            </a:r>
            <a:endParaRPr lang="en-US" b="1" u="sng" dirty="0">
              <a:solidFill>
                <a:srgbClr val="00B0F0"/>
              </a:solidFill>
            </a:endParaRPr>
          </a:p>
        </p:txBody>
      </p:sp>
      <p:sp>
        <p:nvSpPr>
          <p:cNvPr id="15363" name="Rectangle 15"/>
          <p:cNvSpPr>
            <a:spLocks noChangeArrowheads="1"/>
          </p:cNvSpPr>
          <p:nvPr/>
        </p:nvSpPr>
        <p:spPr bwMode="auto">
          <a:xfrm>
            <a:off x="304800" y="2590800"/>
            <a:ext cx="8534400" cy="202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defTabSz="457200" fontAlgn="auto">
              <a:spcBef>
                <a:spcPts val="1000"/>
              </a:spcBef>
              <a:spcAft>
                <a:spcPts val="0"/>
              </a:spcAft>
              <a:buClr>
                <a:srgbClr val="B31166"/>
              </a:buClr>
              <a:buSzPct val="80000"/>
            </a:pPr>
            <a:endParaRPr lang="en-US" sz="1400" dirty="0"/>
          </a:p>
          <a:p>
            <a:pPr marL="342900" lvl="0" indent="-342900" defTabSz="457200" fontAlgn="auto">
              <a:spcBef>
                <a:spcPts val="1000"/>
              </a:spcBef>
              <a:spcAft>
                <a:spcPts val="0"/>
              </a:spcAft>
              <a:buClr>
                <a:srgbClr val="B31166"/>
              </a:buClr>
              <a:buSzPct val="80000"/>
              <a:buFont typeface="Wingdings 3" charset="2"/>
              <a:buChar char=""/>
            </a:pPr>
            <a:r>
              <a:rPr lang="en-US" sz="1400" dirty="0"/>
              <a:t>G</a:t>
            </a:r>
            <a:r>
              <a:rPr lang="en-US" sz="1400" dirty="0" smtClean="0"/>
              <a:t>overn </a:t>
            </a:r>
            <a:r>
              <a:rPr lang="en-US" sz="1400" dirty="0"/>
              <a:t>obligations by and between debtholder and debtor</a:t>
            </a:r>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r>
              <a:rPr lang="en-US" sz="1400" dirty="0"/>
              <a:t>S</a:t>
            </a:r>
            <a:r>
              <a:rPr lang="en-US" sz="1400" smtClean="0"/>
              <a:t>ets </a:t>
            </a:r>
            <a:r>
              <a:rPr lang="en-US" sz="1400" dirty="0"/>
              <a:t>forth features of bond: </a:t>
            </a:r>
            <a:r>
              <a:rPr lang="en-US" sz="1400" i="1" dirty="0"/>
              <a:t>e.g. </a:t>
            </a:r>
            <a:r>
              <a:rPr lang="en-US" sz="1400" dirty="0"/>
              <a:t>maturity, interest payments, interest calculations, callable features</a:t>
            </a:r>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21</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2190037805"/>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INDENTURE AMENDMENTS</a:t>
            </a:r>
            <a:endParaRPr lang="en-US" b="1" u="sng" dirty="0">
              <a:solidFill>
                <a:srgbClr val="00B0F0"/>
              </a:solidFill>
            </a:endParaRPr>
          </a:p>
        </p:txBody>
      </p:sp>
      <p:sp>
        <p:nvSpPr>
          <p:cNvPr id="15363" name="Rectangle 15"/>
          <p:cNvSpPr>
            <a:spLocks noChangeArrowheads="1"/>
          </p:cNvSpPr>
          <p:nvPr/>
        </p:nvSpPr>
        <p:spPr bwMode="auto">
          <a:xfrm>
            <a:off x="304800" y="2590800"/>
            <a:ext cx="8534400" cy="348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defTabSz="457200" fontAlgn="auto">
              <a:spcBef>
                <a:spcPts val="1000"/>
              </a:spcBef>
              <a:spcAft>
                <a:spcPts val="0"/>
              </a:spcAft>
              <a:buClr>
                <a:srgbClr val="B31166"/>
              </a:buClr>
              <a:buSzPct val="80000"/>
              <a:buFont typeface="Wingdings 3" charset="2"/>
              <a:buChar char=""/>
            </a:pPr>
            <a:r>
              <a:rPr lang="en-US" sz="1400" dirty="0"/>
              <a:t>Generally, in the event of an ambiguity, omission, inconsistency or defect, issuer can initiate a unilateral amendment without debtholder(s)’ consent. In some instances, consent of affected holder(s) required or consent of all holders(s).  See terms of Indenture. </a:t>
            </a:r>
          </a:p>
          <a:p>
            <a:pPr lvl="0" defTabSz="457200" fontAlgn="auto">
              <a:spcBef>
                <a:spcPts val="1000"/>
              </a:spcBef>
              <a:spcAft>
                <a:spcPts val="0"/>
              </a:spcAft>
              <a:buClr>
                <a:srgbClr val="B31166"/>
              </a:buClr>
              <a:buSzPct val="80000"/>
            </a:pPr>
            <a:endParaRPr lang="en-US" sz="1400" dirty="0"/>
          </a:p>
          <a:p>
            <a:pPr marL="342900" lvl="0" indent="-342900" defTabSz="457200" fontAlgn="auto">
              <a:spcBef>
                <a:spcPts val="1000"/>
              </a:spcBef>
              <a:spcAft>
                <a:spcPts val="0"/>
              </a:spcAft>
              <a:buClr>
                <a:srgbClr val="B31166"/>
              </a:buClr>
              <a:buSzPct val="80000"/>
              <a:buFont typeface="Wingdings 3" charset="2"/>
              <a:buChar char=""/>
            </a:pPr>
            <a:r>
              <a:rPr lang="en-US" sz="1400" dirty="0"/>
              <a:t>TIA 316(b) – amendments affecting core terms (see </a:t>
            </a:r>
            <a:r>
              <a:rPr lang="en-US" sz="1400" i="1" dirty="0" err="1"/>
              <a:t>Marblegate</a:t>
            </a:r>
            <a:r>
              <a:rPr lang="en-US" sz="1400" dirty="0"/>
              <a:t> and </a:t>
            </a:r>
            <a:r>
              <a:rPr lang="en-US" sz="1400" i="1" dirty="0"/>
              <a:t>Caesars Entertainment</a:t>
            </a:r>
            <a:r>
              <a:rPr lang="en-US" sz="1400" dirty="0"/>
              <a:t>)</a:t>
            </a:r>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r>
              <a:rPr lang="en-US" sz="1400" dirty="0"/>
              <a:t>How may ICAs address amendments to resolve ambiguities?</a:t>
            </a:r>
          </a:p>
          <a:p>
            <a:pPr lvl="0" defTabSz="457200" fontAlgn="auto">
              <a:spcBef>
                <a:spcPts val="1000"/>
              </a:spcBef>
              <a:spcAft>
                <a:spcPts val="0"/>
              </a:spcAft>
              <a:buClr>
                <a:srgbClr val="B31166"/>
              </a:buClr>
              <a:buSzPct val="80000"/>
            </a:pPr>
            <a:endParaRPr lang="en-US" sz="1400" dirty="0"/>
          </a:p>
          <a:p>
            <a:pPr marL="342900" lvl="0" indent="-342900" defTabSz="457200" fontAlgn="auto">
              <a:spcBef>
                <a:spcPts val="1000"/>
              </a:spcBef>
              <a:spcAft>
                <a:spcPts val="0"/>
              </a:spcAft>
              <a:buClr>
                <a:srgbClr val="B31166"/>
              </a:buClr>
              <a:buSzPct val="80000"/>
              <a:buFont typeface="Wingdings 3" charset="2"/>
              <a:buChar char=""/>
            </a:pPr>
            <a:r>
              <a:rPr lang="en-US" sz="1400" dirty="0"/>
              <a:t>Distinguishing between </a:t>
            </a:r>
            <a:r>
              <a:rPr lang="en-US" sz="1400" b="1" dirty="0"/>
              <a:t>technical</a:t>
            </a:r>
            <a:r>
              <a:rPr lang="en-US" sz="1400" dirty="0"/>
              <a:t> and </a:t>
            </a:r>
            <a:r>
              <a:rPr lang="en-US" sz="1400" b="1" dirty="0"/>
              <a:t>substantive</a:t>
            </a:r>
            <a:r>
              <a:rPr lang="en-US" sz="1400" dirty="0"/>
              <a:t> amendments</a:t>
            </a:r>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22</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1609542878"/>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Technical vs. Substantive Amendments</a:t>
            </a:r>
            <a:endParaRPr lang="en-US" b="1" u="sng" dirty="0">
              <a:solidFill>
                <a:srgbClr val="00B0F0"/>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23</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
        <p:nvSpPr>
          <p:cNvPr id="25" name="Text Placeholder 2"/>
          <p:cNvSpPr txBox="1">
            <a:spLocks/>
          </p:cNvSpPr>
          <p:nvPr/>
        </p:nvSpPr>
        <p:spPr>
          <a:xfrm>
            <a:off x="990601" y="2675916"/>
            <a:ext cx="2895600" cy="418736"/>
          </a:xfrm>
          <a:prstGeom prst="rect">
            <a:avLst/>
          </a:prstGeom>
        </p:spPr>
        <p:txBody>
          <a:bodyPr vert="horz" lIns="91440" tIns="45720" rIns="91440" bIns="45720" rtlCol="0" anchor="b">
            <a:no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400" b="0" i="0" kern="1200">
                <a:solidFill>
                  <a:schemeClr val="accent1"/>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2000" b="1" i="0" kern="1200">
                <a:solidFill>
                  <a:schemeClr val="tx1">
                    <a:lumMod val="75000"/>
                    <a:lumOff val="2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800" b="1" i="0" kern="1200">
                <a:solidFill>
                  <a:schemeClr val="tx1">
                    <a:lumMod val="75000"/>
                    <a:lumOff val="2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100000"/>
              </a:lnSpc>
              <a:spcBef>
                <a:spcPts val="1000"/>
              </a:spcBef>
              <a:spcAft>
                <a:spcPts val="0"/>
              </a:spcAft>
              <a:buClr>
                <a:srgbClr val="B31166"/>
              </a:buClr>
              <a:buSzPct val="80000"/>
              <a:buFont typeface="Wingdings 3" charset="2"/>
              <a:buNone/>
              <a:tabLst/>
              <a:defRPr/>
            </a:pPr>
            <a:r>
              <a:rPr kumimoji="0" lang="en-US" sz="1800" b="0" i="0" u="none" strike="noStrike" kern="1200" cap="none" spc="0" normalizeH="0" baseline="0" noProof="0" dirty="0">
                <a:ln>
                  <a:noFill/>
                </a:ln>
                <a:solidFill>
                  <a:srgbClr val="B31166"/>
                </a:solidFill>
                <a:effectLst/>
                <a:uLnTx/>
                <a:uFillTx/>
                <a:latin typeface="Arial" panose="020B0604020202020204" pitchFamily="34" charset="0"/>
                <a:cs typeface="Arial" panose="020B0604020202020204" pitchFamily="34" charset="0"/>
              </a:rPr>
              <a:t>Technical	</a:t>
            </a:r>
          </a:p>
        </p:txBody>
      </p:sp>
      <p:sp>
        <p:nvSpPr>
          <p:cNvPr id="26" name="Content Placeholder 3"/>
          <p:cNvSpPr txBox="1">
            <a:spLocks/>
          </p:cNvSpPr>
          <p:nvPr/>
        </p:nvSpPr>
        <p:spPr>
          <a:xfrm>
            <a:off x="990600" y="3252179"/>
            <a:ext cx="4185163" cy="121836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B31166"/>
              </a:buClr>
              <a:buSzPct val="80000"/>
              <a:buFont typeface="Wingdings 3" charset="2"/>
              <a:buChar char=""/>
              <a:tabLst/>
              <a:defRPr/>
            </a:pPr>
            <a:endParaRPr kumimoji="0" lang="en-US" sz="1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lvl="0" indent="-342900" algn="l" defTabSz="457200" rtl="0" eaLnBrk="1" fontAlgn="auto" latinLnBrk="0" hangingPunct="1">
              <a:lnSpc>
                <a:spcPct val="100000"/>
              </a:lnSpc>
              <a:spcBef>
                <a:spcPts val="1000"/>
              </a:spcBef>
              <a:spcAft>
                <a:spcPts val="0"/>
              </a:spcAft>
              <a:buClr>
                <a:srgbClr val="B31166"/>
              </a:buClr>
              <a:buSzPct val="80000"/>
              <a:buFont typeface="Wingdings 3" charset="2"/>
              <a:buChar char=""/>
              <a:tabLst/>
              <a:defRPr/>
            </a:pPr>
            <a:r>
              <a:rPr kumimoji="0" lang="en-US" sz="1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ISSUER CAN DO SO WITHOUT DEBTHOLDER’S CONSENT</a:t>
            </a:r>
          </a:p>
        </p:txBody>
      </p:sp>
      <p:sp>
        <p:nvSpPr>
          <p:cNvPr id="27" name="Text Placeholder 4"/>
          <p:cNvSpPr txBox="1">
            <a:spLocks/>
          </p:cNvSpPr>
          <p:nvPr/>
        </p:nvSpPr>
        <p:spPr>
          <a:xfrm>
            <a:off x="4953000" y="2675916"/>
            <a:ext cx="4825159" cy="418736"/>
          </a:xfrm>
          <a:prstGeom prst="rect">
            <a:avLst/>
          </a:prstGeom>
        </p:spPr>
        <p:txBody>
          <a:bodyPr vert="horz" lIns="91440" tIns="45720" rIns="91440" bIns="45720" rtlCol="0" anchor="b">
            <a:no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400" b="0" i="0" kern="1200">
                <a:solidFill>
                  <a:schemeClr val="accent1"/>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2000" b="1" i="0" kern="1200">
                <a:solidFill>
                  <a:schemeClr val="tx1">
                    <a:lumMod val="75000"/>
                    <a:lumOff val="2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800" b="1" i="0" kern="1200">
                <a:solidFill>
                  <a:schemeClr val="tx1">
                    <a:lumMod val="75000"/>
                    <a:lumOff val="2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600" b="1" i="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100000"/>
              </a:lnSpc>
              <a:spcBef>
                <a:spcPts val="1000"/>
              </a:spcBef>
              <a:spcAft>
                <a:spcPts val="0"/>
              </a:spcAft>
              <a:buClr>
                <a:srgbClr val="B31166"/>
              </a:buClr>
              <a:buSzPct val="80000"/>
              <a:buFont typeface="Wingdings 3" charset="2"/>
              <a:buNone/>
              <a:tabLst/>
              <a:defRPr/>
            </a:pPr>
            <a:r>
              <a:rPr kumimoji="0" lang="en-US" sz="1800" b="0" i="0" u="none" strike="noStrike" kern="1200" cap="none" spc="0" normalizeH="0" baseline="0" noProof="0">
                <a:ln>
                  <a:noFill/>
                </a:ln>
                <a:solidFill>
                  <a:srgbClr val="B31166"/>
                </a:solidFill>
                <a:effectLst/>
                <a:uLnTx/>
                <a:uFillTx/>
                <a:latin typeface="Arial" panose="020B0604020202020204" pitchFamily="34" charset="0"/>
                <a:cs typeface="Arial" panose="020B0604020202020204" pitchFamily="34" charset="0"/>
              </a:rPr>
              <a:t>Substantive </a:t>
            </a:r>
            <a:endParaRPr kumimoji="0" lang="en-US" sz="1800" b="0" i="0" u="none" strike="noStrike" kern="1200" cap="none" spc="0" normalizeH="0" baseline="0" noProof="0" dirty="0">
              <a:ln>
                <a:noFill/>
              </a:ln>
              <a:solidFill>
                <a:srgbClr val="B31166"/>
              </a:solidFill>
              <a:effectLst/>
              <a:uLnTx/>
              <a:uFillTx/>
              <a:latin typeface="Arial" panose="020B0604020202020204" pitchFamily="34" charset="0"/>
              <a:cs typeface="Arial" panose="020B0604020202020204" pitchFamily="34" charset="0"/>
            </a:endParaRPr>
          </a:p>
        </p:txBody>
      </p:sp>
      <p:sp>
        <p:nvSpPr>
          <p:cNvPr id="28" name="Content Placeholder 5"/>
          <p:cNvSpPr txBox="1">
            <a:spLocks/>
          </p:cNvSpPr>
          <p:nvPr/>
        </p:nvSpPr>
        <p:spPr>
          <a:xfrm>
            <a:off x="4953000" y="3252179"/>
            <a:ext cx="3627205" cy="13840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marR="0" lvl="0" indent="0" algn="l" defTabSz="457200" rtl="0" eaLnBrk="1" fontAlgn="auto" latinLnBrk="0" hangingPunct="1">
              <a:lnSpc>
                <a:spcPct val="100000"/>
              </a:lnSpc>
              <a:spcBef>
                <a:spcPts val="1000"/>
              </a:spcBef>
              <a:spcAft>
                <a:spcPts val="0"/>
              </a:spcAft>
              <a:buClr>
                <a:srgbClr val="B31166"/>
              </a:buClr>
              <a:buSzPct val="80000"/>
              <a:buFont typeface="Wingdings 3" charset="2"/>
              <a:buNone/>
              <a:tabLst/>
              <a:defRPr/>
            </a:pPr>
            <a:endParaRPr kumimoji="0" lang="en-US" sz="1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lvl="0" indent="-342900" algn="l" defTabSz="457200" rtl="0" eaLnBrk="1" fontAlgn="auto" latinLnBrk="0" hangingPunct="1">
              <a:lnSpc>
                <a:spcPct val="100000"/>
              </a:lnSpc>
              <a:spcBef>
                <a:spcPts val="1000"/>
              </a:spcBef>
              <a:spcAft>
                <a:spcPts val="0"/>
              </a:spcAft>
              <a:buClr>
                <a:srgbClr val="B31166"/>
              </a:buClr>
              <a:buSzPct val="80000"/>
              <a:buFont typeface="Wingdings 3" charset="2"/>
              <a:buChar char=""/>
              <a:tabLst/>
              <a:defRPr/>
            </a:pPr>
            <a:r>
              <a:rPr kumimoji="0" lang="en-US" sz="1400" b="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DEBTHOLDER’S CONSENT REQUIRED?</a:t>
            </a:r>
          </a:p>
        </p:txBody>
      </p:sp>
      <p:sp>
        <p:nvSpPr>
          <p:cNvPr id="29" name="TextBox 28"/>
          <p:cNvSpPr txBox="1"/>
          <p:nvPr/>
        </p:nvSpPr>
        <p:spPr>
          <a:xfrm>
            <a:off x="723323" y="5017869"/>
            <a:ext cx="7714445" cy="523220"/>
          </a:xfrm>
          <a:prstGeom prst="rect">
            <a:avLst/>
          </a:prstGeom>
          <a:noFill/>
        </p:spPr>
        <p:txBody>
          <a:bodyPr wrap="square" rtlCol="0">
            <a:spAutoFit/>
          </a:bodyPr>
          <a:lstStyle/>
          <a:p>
            <a:pPr algn="ctr" defTabSz="457200" fontAlgn="auto">
              <a:spcBef>
                <a:spcPts val="0"/>
              </a:spcBef>
              <a:spcAft>
                <a:spcPts val="0"/>
              </a:spcAft>
            </a:pPr>
            <a:r>
              <a:rPr lang="en-US" sz="1400" dirty="0"/>
              <a:t>CAN AN AMENDMENT PURPORTED TO BE FOR THE PURPOSE OF RESOLVING AN AMBIGUITY, HAVE A RESULTANT SUBSTANTIVE EFFECT?</a:t>
            </a:r>
          </a:p>
        </p:txBody>
      </p:sp>
    </p:spTree>
    <p:extLst>
      <p:ext uri="{BB962C8B-B14F-4D97-AF65-F5344CB8AC3E}">
        <p14:creationId xmlns:p14="http://schemas.microsoft.com/office/powerpoint/2010/main" val="995793920"/>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fr-FR" b="1" u="sng" dirty="0">
                <a:solidFill>
                  <a:srgbClr val="00B0F0"/>
                </a:solidFill>
              </a:rPr>
              <a:t>GSO </a:t>
            </a:r>
            <a:r>
              <a:rPr lang="fr-FR" b="1" u="sng" dirty="0" err="1">
                <a:solidFill>
                  <a:srgbClr val="00B0F0"/>
                </a:solidFill>
              </a:rPr>
              <a:t>Coastline</a:t>
            </a:r>
            <a:r>
              <a:rPr lang="fr-FR" b="1" u="sng" dirty="0">
                <a:solidFill>
                  <a:srgbClr val="00B0F0"/>
                </a:solidFill>
              </a:rPr>
              <a:t> </a:t>
            </a:r>
            <a:r>
              <a:rPr lang="fr-FR" b="1" u="sng" dirty="0" err="1">
                <a:solidFill>
                  <a:srgbClr val="00B0F0"/>
                </a:solidFill>
              </a:rPr>
              <a:t>Credit</a:t>
            </a:r>
            <a:r>
              <a:rPr lang="fr-FR" b="1" u="sng" dirty="0">
                <a:solidFill>
                  <a:srgbClr val="00B0F0"/>
                </a:solidFill>
              </a:rPr>
              <a:t> </a:t>
            </a:r>
            <a:r>
              <a:rPr lang="fr-FR" b="1" u="sng" dirty="0" err="1">
                <a:solidFill>
                  <a:srgbClr val="00B0F0"/>
                </a:solidFill>
              </a:rPr>
              <a:t>Partners</a:t>
            </a:r>
            <a:r>
              <a:rPr lang="fr-FR" b="1" u="sng" dirty="0">
                <a:solidFill>
                  <a:srgbClr val="00B0F0"/>
                </a:solidFill>
              </a:rPr>
              <a:t> et al.</a:t>
            </a:r>
            <a:br>
              <a:rPr lang="fr-FR" b="1" u="sng" dirty="0">
                <a:solidFill>
                  <a:srgbClr val="00B0F0"/>
                </a:solidFill>
              </a:rPr>
            </a:br>
            <a:r>
              <a:rPr lang="fr-FR" b="1" u="sng" dirty="0">
                <a:solidFill>
                  <a:srgbClr val="00B0F0"/>
                </a:solidFill>
              </a:rPr>
              <a:t>v. Global A&amp;T Electronics et al</a:t>
            </a:r>
            <a:endParaRPr lang="en-US" b="1" u="sng" dirty="0">
              <a:solidFill>
                <a:srgbClr val="00B0F0"/>
              </a:solidFill>
            </a:endParaRPr>
          </a:p>
        </p:txBody>
      </p:sp>
      <p:sp>
        <p:nvSpPr>
          <p:cNvPr id="15363" name="Rectangle 15"/>
          <p:cNvSpPr>
            <a:spLocks noChangeArrowheads="1"/>
          </p:cNvSpPr>
          <p:nvPr/>
        </p:nvSpPr>
        <p:spPr bwMode="auto">
          <a:xfrm>
            <a:off x="304800" y="2819400"/>
            <a:ext cx="8534400"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defTabSz="457200" fontAlgn="auto">
              <a:spcBef>
                <a:spcPts val="1000"/>
              </a:spcBef>
              <a:spcAft>
                <a:spcPts val="0"/>
              </a:spcAft>
              <a:buClr>
                <a:srgbClr val="B31166"/>
              </a:buClr>
              <a:buSzPct val="80000"/>
              <a:buFont typeface="Wingdings 3" charset="2"/>
              <a:buChar char=""/>
            </a:pPr>
            <a:r>
              <a:rPr lang="en-US" sz="1400" dirty="0"/>
              <a:t>debt exchange that allowed GATE's junior debt holders, to move up GATE's debt priority structure by swapping their second-priority secured interests for first-priority secured notes, ranking </a:t>
            </a:r>
            <a:r>
              <a:rPr lang="en-US" sz="1400" dirty="0" err="1"/>
              <a:t>pari</a:t>
            </a:r>
            <a:r>
              <a:rPr lang="en-US" sz="1400" dirty="0"/>
              <a:t> </a:t>
            </a:r>
            <a:r>
              <a:rPr lang="en-US" sz="1400" dirty="0" err="1"/>
              <a:t>passu</a:t>
            </a:r>
            <a:r>
              <a:rPr lang="en-US" sz="1400" dirty="0"/>
              <a:t> with plaintiffs' Senior Notes. </a:t>
            </a:r>
          </a:p>
          <a:p>
            <a:pPr marL="342900" lvl="0" indent="-342900" defTabSz="457200" fontAlgn="auto">
              <a:spcBef>
                <a:spcPts val="1000"/>
              </a:spcBef>
              <a:spcAft>
                <a:spcPts val="0"/>
              </a:spcAft>
              <a:buClr>
                <a:srgbClr val="B31166"/>
              </a:buClr>
              <a:buSzPct val="80000"/>
              <a:buFont typeface="Wingdings 3" charset="2"/>
              <a:buChar char=""/>
            </a:pPr>
            <a:r>
              <a:rPr lang="en-US" sz="1400" dirty="0"/>
              <a:t>without notice to, or consent of, the senior note holders.</a:t>
            </a:r>
          </a:p>
          <a:p>
            <a:pPr marL="342900" lvl="0" indent="-342900" defTabSz="457200" fontAlgn="auto">
              <a:spcBef>
                <a:spcPts val="1000"/>
              </a:spcBef>
              <a:spcAft>
                <a:spcPts val="0"/>
              </a:spcAft>
              <a:buClr>
                <a:srgbClr val="B31166"/>
              </a:buClr>
              <a:buSzPct val="80000"/>
              <a:buFont typeface="Wingdings 3" charset="2"/>
              <a:buChar char=""/>
            </a:pPr>
            <a:r>
              <a:rPr lang="en-US" sz="1400" dirty="0"/>
              <a:t>unilateral amendment to ICA</a:t>
            </a:r>
          </a:p>
          <a:p>
            <a:pPr marL="342900" lvl="0" indent="-342900" defTabSz="457200" fontAlgn="auto">
              <a:spcBef>
                <a:spcPts val="1000"/>
              </a:spcBef>
              <a:spcAft>
                <a:spcPts val="0"/>
              </a:spcAft>
              <a:buClr>
                <a:srgbClr val="B31166"/>
              </a:buClr>
              <a:buSzPct val="80000"/>
              <a:buFont typeface="Wingdings 3" charset="2"/>
              <a:buChar char=""/>
            </a:pPr>
            <a:r>
              <a:rPr lang="en-US" sz="1400" dirty="0"/>
              <a:t>the ICA prohibited the alteration of the priority scheme and any actions the purpose or effect of which was to make any lien securing second-priority obligations </a:t>
            </a:r>
            <a:r>
              <a:rPr lang="en-US" sz="1400" dirty="0" err="1"/>
              <a:t>pari</a:t>
            </a:r>
            <a:r>
              <a:rPr lang="en-US" sz="1400" dirty="0"/>
              <a:t> </a:t>
            </a:r>
            <a:r>
              <a:rPr lang="en-US" sz="1400" dirty="0" err="1"/>
              <a:t>passu</a:t>
            </a:r>
            <a:r>
              <a:rPr lang="en-US" sz="1400" dirty="0"/>
              <a:t> with, or senior to, the liens securing the first-priority obligations, including the Senior Notes.</a:t>
            </a:r>
          </a:p>
          <a:p>
            <a:pPr marL="342900" lvl="0" indent="-342900" defTabSz="457200" fontAlgn="auto">
              <a:spcBef>
                <a:spcPts val="1000"/>
              </a:spcBef>
              <a:spcAft>
                <a:spcPts val="0"/>
              </a:spcAft>
              <a:buClr>
                <a:srgbClr val="B31166"/>
              </a:buClr>
              <a:buSzPct val="80000"/>
              <a:buFont typeface="Wingdings 3" charset="2"/>
              <a:buChar char=""/>
            </a:pPr>
            <a:r>
              <a:rPr lang="en-US" sz="1400" dirty="0"/>
              <a:t>the ICA provided that, in the event of a conflict between the terms of the ICA and the Indenture, the ICA would control. </a:t>
            </a:r>
          </a:p>
          <a:p>
            <a:pPr marL="342900" lvl="0" indent="-342900" defTabSz="457200" fontAlgn="auto">
              <a:spcBef>
                <a:spcPts val="1000"/>
              </a:spcBef>
              <a:spcAft>
                <a:spcPts val="0"/>
              </a:spcAft>
              <a:buClr>
                <a:srgbClr val="B31166"/>
              </a:buClr>
              <a:buSzPct val="80000"/>
              <a:buFont typeface="Wingdings 3" charset="2"/>
              <a:buChar char=""/>
            </a:pPr>
            <a:r>
              <a:rPr lang="en-US" sz="1400" dirty="0"/>
              <a:t>Indenture prohibited its terms from materially impairing the security interest and collateral of Senior Notes.</a:t>
            </a:r>
          </a:p>
          <a:p>
            <a:pPr marL="342900" lvl="0" indent="-342900" defTabSz="457200" fontAlgn="auto">
              <a:spcBef>
                <a:spcPts val="1000"/>
              </a:spcBef>
              <a:spcAft>
                <a:spcPts val="0"/>
              </a:spcAft>
              <a:buClr>
                <a:srgbClr val="B31166"/>
              </a:buClr>
              <a:buSzPct val="80000"/>
              <a:buFont typeface="Wingdings 3" charset="2"/>
              <a:buChar char=""/>
            </a:pPr>
            <a:r>
              <a:rPr lang="en-US" sz="1400" dirty="0"/>
              <a:t>reconciling the ICA and Indenture</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24</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192285470"/>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Analyzing GSO</a:t>
            </a:r>
            <a:endParaRPr lang="en-US" b="1" u="sng" dirty="0">
              <a:solidFill>
                <a:srgbClr val="00B0F0"/>
              </a:solidFill>
            </a:endParaRPr>
          </a:p>
        </p:txBody>
      </p:sp>
      <p:sp>
        <p:nvSpPr>
          <p:cNvPr id="15363" name="Rectangle 15"/>
          <p:cNvSpPr>
            <a:spLocks noChangeArrowheads="1"/>
          </p:cNvSpPr>
          <p:nvPr/>
        </p:nvSpPr>
        <p:spPr bwMode="auto">
          <a:xfrm>
            <a:off x="304800" y="2590800"/>
            <a:ext cx="8534400" cy="29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defTabSz="457200" fontAlgn="auto">
              <a:spcBef>
                <a:spcPts val="1000"/>
              </a:spcBef>
              <a:spcAft>
                <a:spcPts val="0"/>
              </a:spcAft>
              <a:buClr>
                <a:srgbClr val="B31166"/>
              </a:buClr>
              <a:buSzPct val="80000"/>
              <a:buFont typeface="Wingdings 3" charset="2"/>
              <a:buChar char=""/>
            </a:pPr>
            <a:r>
              <a:rPr lang="en-US" sz="1600" dirty="0"/>
              <a:t>Trial Court held exchange and unilateral amendment was permissible.</a:t>
            </a:r>
          </a:p>
          <a:p>
            <a:pPr marL="342900" lvl="0" indent="-342900" defTabSz="457200" fontAlgn="auto">
              <a:spcBef>
                <a:spcPts val="1000"/>
              </a:spcBef>
              <a:spcAft>
                <a:spcPts val="0"/>
              </a:spcAft>
              <a:buClr>
                <a:srgbClr val="B31166"/>
              </a:buClr>
              <a:buSzPct val="80000"/>
              <a:buFont typeface="Wingdings 3" charset="2"/>
              <a:buChar char=""/>
            </a:pPr>
            <a:r>
              <a:rPr lang="en-US" sz="1600" dirty="0"/>
              <a:t>Appellate Division: </a:t>
            </a:r>
          </a:p>
          <a:p>
            <a:pPr marL="742950" lvl="1" indent="-285750" defTabSz="457200" fontAlgn="auto">
              <a:spcBef>
                <a:spcPts val="1000"/>
              </a:spcBef>
              <a:spcAft>
                <a:spcPts val="0"/>
              </a:spcAft>
              <a:buClr>
                <a:srgbClr val="B31166"/>
              </a:buClr>
              <a:buSzPct val="80000"/>
              <a:buFont typeface="Wingdings 3" charset="2"/>
              <a:buChar char=""/>
            </a:pPr>
            <a:r>
              <a:rPr lang="en-US" sz="1400" dirty="0"/>
              <a:t>ICA controls over Indenture</a:t>
            </a:r>
          </a:p>
          <a:p>
            <a:pPr marL="742950" lvl="1" indent="-285750" defTabSz="457200" fontAlgn="auto">
              <a:spcBef>
                <a:spcPts val="1000"/>
              </a:spcBef>
              <a:spcAft>
                <a:spcPts val="0"/>
              </a:spcAft>
              <a:buClr>
                <a:srgbClr val="B31166"/>
              </a:buClr>
              <a:buSzPct val="80000"/>
              <a:buFont typeface="Wingdings 3" charset="2"/>
              <a:buChar char=""/>
            </a:pPr>
            <a:r>
              <a:rPr lang="en-US" sz="1400" dirty="0"/>
              <a:t>No inconsistency or ambiguity in the ICA, so second amendment to the ICA not permitted.</a:t>
            </a:r>
          </a:p>
          <a:p>
            <a:pPr marL="742950" lvl="1" indent="-285750" defTabSz="457200" fontAlgn="auto">
              <a:spcBef>
                <a:spcPts val="1000"/>
              </a:spcBef>
              <a:spcAft>
                <a:spcPts val="0"/>
              </a:spcAft>
              <a:buClr>
                <a:srgbClr val="B31166"/>
              </a:buClr>
              <a:buSzPct val="80000"/>
              <a:buFont typeface="Wingdings 3" charset="2"/>
              <a:buChar char=""/>
            </a:pPr>
            <a:r>
              <a:rPr lang="en-US" sz="1400" dirty="0"/>
              <a:t>Express provision that any increased indebtedness is subject to the terms of the ICA, which includes the priority scheme, and any additional notes secured by the collateral are still subject to the priority scheme.</a:t>
            </a:r>
          </a:p>
          <a:p>
            <a:pPr marL="742950" lvl="1" indent="-285750" defTabSz="457200" fontAlgn="auto">
              <a:spcBef>
                <a:spcPts val="1000"/>
              </a:spcBef>
              <a:spcAft>
                <a:spcPts val="0"/>
              </a:spcAft>
              <a:buClr>
                <a:srgbClr val="B31166"/>
              </a:buClr>
              <a:buSzPct val="80000"/>
              <a:buFont typeface="Wingdings 3" charset="2"/>
              <a:buChar char=""/>
            </a:pPr>
            <a:r>
              <a:rPr lang="en-US" sz="1400" dirty="0"/>
              <a:t>GATE's second amendment was subject to the provisions of the ICA, including the provisions governing the priority scheme. It could not circumvent the priority scheme by using the amendment. </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25</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1132487053"/>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RadioShack</a:t>
            </a:r>
            <a:endParaRPr lang="en-US" b="1" u="sng" dirty="0">
              <a:solidFill>
                <a:srgbClr val="00B0F0"/>
              </a:solidFill>
            </a:endParaRPr>
          </a:p>
        </p:txBody>
      </p:sp>
      <p:sp>
        <p:nvSpPr>
          <p:cNvPr id="15363" name="Rectangle 15"/>
          <p:cNvSpPr>
            <a:spLocks noChangeArrowheads="1"/>
          </p:cNvSpPr>
          <p:nvPr/>
        </p:nvSpPr>
        <p:spPr bwMode="auto">
          <a:xfrm>
            <a:off x="304800" y="2590800"/>
            <a:ext cx="8534400" cy="168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defTabSz="457200" fontAlgn="auto">
              <a:spcBef>
                <a:spcPts val="1000"/>
              </a:spcBef>
              <a:spcAft>
                <a:spcPts val="0"/>
              </a:spcAft>
              <a:buClr>
                <a:srgbClr val="B31166"/>
              </a:buClr>
              <a:buSzPct val="80000"/>
              <a:buFont typeface="Wingdings 3" charset="2"/>
              <a:buChar char=""/>
            </a:pPr>
            <a:r>
              <a:rPr lang="en-US" sz="1400" dirty="0"/>
              <a:t>Senior lienholder, ABL unilaterally restructured credit agreement with debtor</a:t>
            </a:r>
          </a:p>
          <a:p>
            <a:pPr marL="342900" lvl="0" indent="-342900" defTabSz="457200" fontAlgn="auto">
              <a:spcBef>
                <a:spcPts val="1000"/>
              </a:spcBef>
              <a:spcAft>
                <a:spcPts val="0"/>
              </a:spcAft>
              <a:buClr>
                <a:srgbClr val="B31166"/>
              </a:buClr>
              <a:buSzPct val="80000"/>
              <a:buFont typeface="Wingdings 3" charset="2"/>
              <a:buChar char=""/>
            </a:pPr>
            <a:r>
              <a:rPr lang="en-US" sz="1400" dirty="0"/>
              <a:t>Maintained lien position against liquid collateral</a:t>
            </a:r>
          </a:p>
          <a:p>
            <a:pPr marL="342900" lvl="0" indent="-342900" defTabSz="457200" fontAlgn="auto">
              <a:spcBef>
                <a:spcPts val="1000"/>
              </a:spcBef>
              <a:spcAft>
                <a:spcPts val="0"/>
              </a:spcAft>
              <a:buClr>
                <a:srgbClr val="B31166"/>
              </a:buClr>
              <a:buSzPct val="80000"/>
              <a:buFont typeface="Wingdings 3" charset="2"/>
              <a:buChar char=""/>
            </a:pPr>
            <a:r>
              <a:rPr lang="en-US" sz="1400" dirty="0"/>
              <a:t>ICA set forth “relatively broad (and commercially standard” rights” to amend ABL loan documents</a:t>
            </a:r>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26</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34791650"/>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Analyzing RadioShack</a:t>
            </a:r>
            <a:endParaRPr lang="en-US" b="1" u="sng" dirty="0">
              <a:solidFill>
                <a:srgbClr val="00B0F0"/>
              </a:solidFill>
            </a:endParaRPr>
          </a:p>
        </p:txBody>
      </p:sp>
      <p:sp>
        <p:nvSpPr>
          <p:cNvPr id="15363" name="Rectangle 15"/>
          <p:cNvSpPr>
            <a:spLocks noChangeArrowheads="1"/>
          </p:cNvSpPr>
          <p:nvPr/>
        </p:nvSpPr>
        <p:spPr bwMode="auto">
          <a:xfrm>
            <a:off x="304800" y="2590800"/>
            <a:ext cx="85344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defTabSz="457200" fontAlgn="auto">
              <a:spcBef>
                <a:spcPts val="1000"/>
              </a:spcBef>
              <a:spcAft>
                <a:spcPts val="0"/>
              </a:spcAft>
              <a:buClr>
                <a:srgbClr val="B31166"/>
              </a:buClr>
              <a:buSzPct val="80000"/>
              <a:buFont typeface="Wingdings 3" charset="2"/>
              <a:buChar char=""/>
            </a:pPr>
            <a:r>
              <a:rPr lang="en-US" sz="1400" dirty="0"/>
              <a:t>ABL had the right to unilaterally restructure with RadioShack while preserving a senior lien on the liquid collateral</a:t>
            </a:r>
          </a:p>
          <a:p>
            <a:pPr marL="342900" lvl="0" indent="-342900" defTabSz="457200" fontAlgn="auto">
              <a:spcBef>
                <a:spcPts val="1000"/>
              </a:spcBef>
              <a:spcAft>
                <a:spcPts val="0"/>
              </a:spcAft>
              <a:buClr>
                <a:srgbClr val="B31166"/>
              </a:buClr>
              <a:buSzPct val="80000"/>
              <a:buFont typeface="Wingdings 3" charset="2"/>
              <a:buChar char=""/>
            </a:pPr>
            <a:r>
              <a:rPr lang="en-US" sz="1400" dirty="0"/>
              <a:t>ICA: controls rights to amendment and lien positions </a:t>
            </a:r>
          </a:p>
          <a:p>
            <a:pPr marL="342900" lvl="0" indent="-342900" defTabSz="457200" fontAlgn="auto">
              <a:spcBef>
                <a:spcPts val="1000"/>
              </a:spcBef>
              <a:spcAft>
                <a:spcPts val="0"/>
              </a:spcAft>
              <a:buClr>
                <a:srgbClr val="B31166"/>
              </a:buClr>
              <a:buSzPct val="80000"/>
              <a:buFont typeface="Wingdings 3" charset="2"/>
              <a:buChar char=""/>
            </a:pPr>
            <a:r>
              <a:rPr lang="en-US" sz="1400" dirty="0"/>
              <a:t>SCP held junior rights in the liquid collateral before and after the restructuring</a:t>
            </a:r>
          </a:p>
          <a:p>
            <a:pPr marL="342900" lvl="0" indent="-342900" defTabSz="457200" fontAlgn="auto">
              <a:spcBef>
                <a:spcPts val="1000"/>
              </a:spcBef>
              <a:spcAft>
                <a:spcPts val="0"/>
              </a:spcAft>
              <a:buClr>
                <a:srgbClr val="B31166"/>
              </a:buClr>
              <a:buSzPct val="80000"/>
              <a:buFont typeface="Wingdings 3" charset="2"/>
              <a:buChar char=""/>
            </a:pPr>
            <a:r>
              <a:rPr lang="en-US" sz="1400" dirty="0"/>
              <a:t>senior lienholders are entitled to stay senior post-amendment so long as junior rights not altered</a:t>
            </a:r>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27</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1173762213"/>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it-IT" b="1" u="sng" dirty="0">
                <a:solidFill>
                  <a:srgbClr val="00B0F0"/>
                </a:solidFill>
              </a:rPr>
              <a:t>In re MPM Silicones, LLC (Momentive)</a:t>
            </a:r>
            <a:endParaRPr lang="en-US" b="1" u="sng" dirty="0">
              <a:solidFill>
                <a:srgbClr val="00B0F0"/>
              </a:solidFill>
            </a:endParaRPr>
          </a:p>
        </p:txBody>
      </p:sp>
      <p:sp>
        <p:nvSpPr>
          <p:cNvPr id="15363" name="Rectangle 15"/>
          <p:cNvSpPr>
            <a:spLocks noChangeArrowheads="1"/>
          </p:cNvSpPr>
          <p:nvPr/>
        </p:nvSpPr>
        <p:spPr bwMode="auto">
          <a:xfrm>
            <a:off x="304800" y="2590800"/>
            <a:ext cx="8534400" cy="267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defTabSz="457200" fontAlgn="auto">
              <a:spcBef>
                <a:spcPts val="1000"/>
              </a:spcBef>
              <a:spcAft>
                <a:spcPts val="0"/>
              </a:spcAft>
              <a:buClr>
                <a:srgbClr val="B31166"/>
              </a:buClr>
              <a:buSzPct val="80000"/>
              <a:buFont typeface="Wingdings 3" charset="2"/>
              <a:buChar char=""/>
            </a:pPr>
            <a:r>
              <a:rPr lang="en-US" sz="1400" dirty="0"/>
              <a:t>debtors proposed a chapter 11 plan that distributed all equity, along with subscription rights to a $600MM offering, to second liens</a:t>
            </a:r>
          </a:p>
          <a:p>
            <a:pPr marL="342900" lvl="0" indent="-342900" defTabSz="457200" fontAlgn="auto">
              <a:spcBef>
                <a:spcPts val="1000"/>
              </a:spcBef>
              <a:spcAft>
                <a:spcPts val="0"/>
              </a:spcAft>
              <a:buClr>
                <a:srgbClr val="B31166"/>
              </a:buClr>
              <a:buSzPct val="80000"/>
              <a:buFont typeface="Wingdings 3" charset="2"/>
              <a:buChar char=""/>
            </a:pPr>
            <a:r>
              <a:rPr lang="en-US" sz="1400" dirty="0"/>
              <a:t>senior holders received replacement notes bearing submarket interest rates if they voted against the plan</a:t>
            </a:r>
          </a:p>
          <a:p>
            <a:pPr marL="342900" lvl="0" indent="-342900" defTabSz="457200" fontAlgn="auto">
              <a:spcBef>
                <a:spcPts val="1000"/>
              </a:spcBef>
              <a:spcAft>
                <a:spcPts val="0"/>
              </a:spcAft>
              <a:buClr>
                <a:srgbClr val="B31166"/>
              </a:buClr>
              <a:buSzPct val="80000"/>
              <a:buFont typeface="Wingdings 3" charset="2"/>
              <a:buChar char=""/>
            </a:pPr>
            <a:r>
              <a:rPr lang="en-US" sz="1400" dirty="0"/>
              <a:t>effect of plan: junior holders would being paid before seniors were paid in full, and in cash, resulting in the seniors’ liens were being compromised</a:t>
            </a:r>
          </a:p>
          <a:p>
            <a:pPr marL="342900" lvl="0" indent="-342900" defTabSz="457200" fontAlgn="auto">
              <a:spcBef>
                <a:spcPts val="1000"/>
              </a:spcBef>
              <a:spcAft>
                <a:spcPts val="0"/>
              </a:spcAft>
              <a:buClr>
                <a:srgbClr val="B31166"/>
              </a:buClr>
              <a:buSzPct val="80000"/>
              <a:buFont typeface="Wingdings 3" charset="2"/>
              <a:buChar char=""/>
            </a:pPr>
            <a:r>
              <a:rPr lang="en-US" sz="1400" dirty="0"/>
              <a:t> Court approved C11 Plan and found that the ICA allowed result.</a:t>
            </a:r>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28</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a:t>
                </a:r>
                <a:r>
                  <a:rPr lang="en-US" sz="1000" b="1" dirty="0" smtClean="0"/>
                  <a:t>Stachler</a:t>
                </a:r>
                <a:r>
                  <a:rPr lang="en-US" sz="1000" dirty="0" smtClean="0"/>
                  <a:t/>
                </a:r>
                <a:br>
                  <a:rPr lang="en-US" sz="1000" dirty="0" smtClean="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2656289389"/>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Analyzing Momentive</a:t>
            </a:r>
            <a:endParaRPr lang="en-US" b="1" u="sng" dirty="0">
              <a:solidFill>
                <a:srgbClr val="00B0F0"/>
              </a:solidFill>
            </a:endParaRPr>
          </a:p>
        </p:txBody>
      </p:sp>
      <p:sp>
        <p:nvSpPr>
          <p:cNvPr id="15363" name="Rectangle 15"/>
          <p:cNvSpPr>
            <a:spLocks noChangeArrowheads="1"/>
          </p:cNvSpPr>
          <p:nvPr/>
        </p:nvSpPr>
        <p:spPr bwMode="auto">
          <a:xfrm>
            <a:off x="304800" y="2590800"/>
            <a:ext cx="8534400" cy="202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defTabSz="457200" fontAlgn="auto">
              <a:spcBef>
                <a:spcPts val="1000"/>
              </a:spcBef>
              <a:spcAft>
                <a:spcPts val="0"/>
              </a:spcAft>
              <a:buClr>
                <a:srgbClr val="B31166"/>
              </a:buClr>
              <a:buSzPct val="80000"/>
              <a:buFont typeface="Wingdings 3" charset="2"/>
              <a:buChar char=""/>
            </a:pPr>
            <a:r>
              <a:rPr lang="en-US" sz="1400" dirty="0"/>
              <a:t>actions taken by the junior holders were in their role as “unsecured creditors”</a:t>
            </a:r>
          </a:p>
          <a:p>
            <a:pPr marL="342900" lvl="0" indent="-342900" defTabSz="457200" fontAlgn="auto">
              <a:spcBef>
                <a:spcPts val="1000"/>
              </a:spcBef>
              <a:spcAft>
                <a:spcPts val="0"/>
              </a:spcAft>
              <a:buClr>
                <a:srgbClr val="B31166"/>
              </a:buClr>
              <a:buSzPct val="80000"/>
              <a:buFont typeface="Wingdings 3" charset="2"/>
              <a:buChar char=""/>
            </a:pPr>
            <a:r>
              <a:rPr lang="en-US" sz="1400" dirty="0"/>
              <a:t>unsecured creditors explicitly excluded from restrictions in ICA</a:t>
            </a:r>
          </a:p>
          <a:p>
            <a:pPr marL="342900" lvl="0" indent="-342900" defTabSz="457200" fontAlgn="auto">
              <a:spcBef>
                <a:spcPts val="1000"/>
              </a:spcBef>
              <a:spcAft>
                <a:spcPts val="0"/>
              </a:spcAft>
              <a:buClr>
                <a:srgbClr val="B31166"/>
              </a:buClr>
              <a:buSzPct val="80000"/>
              <a:buFont typeface="Wingdings 3" charset="2"/>
              <a:buChar char=""/>
            </a:pPr>
            <a:r>
              <a:rPr lang="en-US" sz="1400" dirty="0"/>
              <a:t>Senior debt still retained their lien on common collateral</a:t>
            </a:r>
          </a:p>
          <a:p>
            <a:pPr marL="342900" lvl="0" indent="-342900" defTabSz="457200" fontAlgn="auto">
              <a:spcBef>
                <a:spcPts val="1000"/>
              </a:spcBef>
              <a:spcAft>
                <a:spcPts val="0"/>
              </a:spcAft>
              <a:buClr>
                <a:srgbClr val="B31166"/>
              </a:buClr>
              <a:buSzPct val="80000"/>
              <a:buFont typeface="Wingdings 3" charset="2"/>
              <a:buChar char=""/>
            </a:pPr>
            <a:r>
              <a:rPr lang="en-US" sz="1400" dirty="0"/>
              <a:t>ICA did not contemplate cramdown </a:t>
            </a:r>
          </a:p>
          <a:p>
            <a:pPr marL="342900" lvl="0" indent="-342900" defTabSz="457200" fontAlgn="auto">
              <a:spcBef>
                <a:spcPts val="1000"/>
              </a:spcBef>
              <a:spcAft>
                <a:spcPts val="0"/>
              </a:spcAft>
              <a:buClr>
                <a:srgbClr val="B31166"/>
              </a:buClr>
              <a:buSzPct val="80000"/>
              <a:buFont typeface="Wingdings 3" charset="2"/>
              <a:buChar char=""/>
            </a:pPr>
            <a:r>
              <a:rPr lang="en-US" sz="1400" dirty="0"/>
              <a:t>highlights risk faced by secured lenders – shift towards debtors and junior debtholders?</a:t>
            </a:r>
          </a:p>
          <a:p>
            <a:pPr marL="342900" lvl="0" indent="-342900" defTabSz="457200" fontAlgn="auto">
              <a:spcBef>
                <a:spcPts val="1000"/>
              </a:spcBef>
              <a:spcAft>
                <a:spcPts val="0"/>
              </a:spcAft>
              <a:buClr>
                <a:srgbClr val="B31166"/>
              </a:buClr>
              <a:buSzPct val="80000"/>
              <a:buFont typeface="Wingdings 3" charset="2"/>
              <a:buChar char=""/>
            </a:pPr>
            <a:endParaRPr lang="en-US" sz="14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29</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3264514275"/>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74"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307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A0BDA2A-2091-445A-86AC-8ACEC5DBBA32}" type="slidenum">
              <a:rPr lang="en-US" smtClean="0">
                <a:solidFill>
                  <a:prstClr val="black"/>
                </a:solidFill>
                <a:latin typeface="Calibri" pitchFamily="34" charset="0"/>
              </a:rPr>
              <a:pPr eaLnBrk="1" hangingPunct="1"/>
              <a:t>3</a:t>
            </a:fld>
            <a:endParaRPr lang="en-US" dirty="0">
              <a:solidFill>
                <a:prstClr val="black"/>
              </a:solidFill>
              <a:latin typeface="Calibri" pitchFamily="34" charset="0"/>
            </a:endParaRPr>
          </a:p>
        </p:txBody>
      </p:sp>
      <p:sp>
        <p:nvSpPr>
          <p:cNvPr id="3076" name="TextBox 3"/>
          <p:cNvSpPr txBox="1">
            <a:spLocks noChangeArrowheads="1"/>
          </p:cNvSpPr>
          <p:nvPr/>
        </p:nvSpPr>
        <p:spPr bwMode="auto">
          <a:xfrm>
            <a:off x="304800" y="2658558"/>
            <a:ext cx="85344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algn="just" eaLnBrk="1" fontAlgn="base" hangingPunct="1">
              <a:lnSpc>
                <a:spcPct val="130000"/>
              </a:lnSpc>
              <a:spcBef>
                <a:spcPct val="0"/>
              </a:spcBef>
              <a:spcAft>
                <a:spcPct val="0"/>
              </a:spcAft>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Follow us on Twitter, that’s </a:t>
            </a:r>
            <a:r>
              <a:rPr lang="en-US" altLang="en-US" sz="1000" b="1" u="sng" dirty="0">
                <a:solidFill>
                  <a:srgbClr val="0000CC"/>
                </a:solidFill>
                <a:latin typeface="Arial" charset="0"/>
                <a:hlinkClick r:id="rId4"/>
              </a:rPr>
              <a:t>@Know_Group </a:t>
            </a:r>
            <a:r>
              <a:rPr lang="en-US" altLang="en-US" sz="1000" dirty="0">
                <a:solidFill>
                  <a:srgbClr val="000000"/>
                </a:solidFill>
                <a:latin typeface="Arial" charset="0"/>
              </a:rPr>
              <a:t>to receive updates for this event as well as other news and pertinent info. </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hangingPunct="1">
              <a:lnSpc>
                <a:spcPct val="130000"/>
              </a:lnSpc>
              <a:buFont typeface="Wingdings" panose="05000000000000000000" pitchFamily="2" charset="2"/>
              <a:buChar char="Ø"/>
            </a:pPr>
            <a:r>
              <a:rPr lang="en-US" altLang="en-US" sz="1000" dirty="0">
                <a:solidFill>
                  <a:srgbClr val="000000"/>
                </a:solidFill>
                <a:latin typeface="Arial" charset="0"/>
              </a:rPr>
              <a:t>If you experience any technical difficulties during today’s WebEx session, please contact our Technical Support @ 866-779-3239. We will post the dial information in the chat window to the right shortly and it’s available in the </a:t>
            </a:r>
            <a:r>
              <a:rPr lang="en-US" altLang="en-US" sz="1000" dirty="0" err="1">
                <a:solidFill>
                  <a:srgbClr val="000000"/>
                </a:solidFill>
                <a:latin typeface="Arial" charset="0"/>
              </a:rPr>
              <a:t>FAQ.Help</a:t>
            </a:r>
            <a:r>
              <a:rPr lang="en-US" altLang="en-US" sz="1000" dirty="0">
                <a:solidFill>
                  <a:srgbClr val="000000"/>
                </a:solidFill>
                <a:latin typeface="Arial" charset="0"/>
              </a:rPr>
              <a:t> Tab on the right. Please redial into the webcast in case of connectivity issue where we have to restart the </a:t>
            </a:r>
            <a:r>
              <a:rPr lang="en-US" altLang="en-US" sz="1000" dirty="0" err="1">
                <a:solidFill>
                  <a:srgbClr val="000000"/>
                </a:solidFill>
                <a:latin typeface="Arial" charset="0"/>
              </a:rPr>
              <a:t>Webex</a:t>
            </a:r>
            <a:r>
              <a:rPr lang="en-US" altLang="en-US" sz="1000" dirty="0">
                <a:solidFill>
                  <a:srgbClr val="000000"/>
                </a:solidFill>
                <a:latin typeface="Arial" charset="0"/>
              </a:rPr>
              <a:t> event.</a:t>
            </a:r>
          </a:p>
          <a:p>
            <a:pPr algn="just" eaLnBrk="1" fontAlgn="base" hangingPunct="1">
              <a:lnSpc>
                <a:spcPct val="130000"/>
              </a:lnSpc>
              <a:spcBef>
                <a:spcPct val="0"/>
              </a:spcBef>
              <a:spcAft>
                <a:spcPct val="0"/>
              </a:spcAft>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You may ask a question at anytime throughout the presentation today via the chat window on the lower right hand side of your screen.  Questions will be aggregated and addressed during the Q&amp;A segment.</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Please note, this call is being recorded for playback purposes. </a:t>
            </a:r>
          </a:p>
          <a:p>
            <a:pPr algn="just" eaLnBrk="1" fontAlgn="base" hangingPunct="1">
              <a:lnSpc>
                <a:spcPct val="130000"/>
              </a:lnSpc>
              <a:spcBef>
                <a:spcPct val="0"/>
              </a:spcBef>
              <a:spcAft>
                <a:spcPct val="0"/>
              </a:spcAft>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If anyone was unable to log in to the online webcast and needs to download a copy of the PowerPoint presentation for today’s event, please send an email to: </a:t>
            </a:r>
            <a:r>
              <a:rPr lang="en-US" altLang="en-US" sz="1000" dirty="0">
                <a:solidFill>
                  <a:srgbClr val="000000"/>
                </a:solidFill>
                <a:latin typeface="Arial" charset="0"/>
                <a:hlinkClick r:id="rId5"/>
              </a:rPr>
              <a:t>info@theknowledgegroup.org</a:t>
            </a:r>
            <a:r>
              <a:rPr lang="en-US" altLang="en-US" sz="1000" dirty="0">
                <a:solidFill>
                  <a:srgbClr val="000000"/>
                </a:solidFill>
                <a:latin typeface="Arial" charset="0"/>
              </a:rPr>
              <a:t>. If you’re already logged in to the online Webcast, we will post a link to download the files shortly and it’s available in the FAQ.Help Tab </a:t>
            </a: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algn="just" eaLnBrk="1" fontAlgn="base" hangingPunct="1">
              <a:lnSpc>
                <a:spcPct val="130000"/>
              </a:lnSpc>
              <a:spcBef>
                <a:spcPct val="0"/>
              </a:spcBef>
              <a:spcAft>
                <a:spcPct val="0"/>
              </a:spcAft>
            </a:pPr>
            <a:endParaRPr lang="en-PH" altLang="en-US" sz="1000" dirty="0">
              <a:solidFill>
                <a:srgbClr val="000000"/>
              </a:solidFill>
              <a:latin typeface="Arial" charset="0"/>
            </a:endParaRPr>
          </a:p>
        </p:txBody>
      </p:sp>
    </p:spTree>
    <p:extLst>
      <p:ext uri="{BB962C8B-B14F-4D97-AF65-F5344CB8AC3E}">
        <p14:creationId xmlns:p14="http://schemas.microsoft.com/office/powerpoint/2010/main" val="1337320529"/>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u="sng" dirty="0">
                <a:solidFill>
                  <a:srgbClr val="00B0F0"/>
                </a:solidFill>
              </a:rPr>
              <a:t>In re </a:t>
            </a:r>
            <a:r>
              <a:rPr lang="en-US" b="1" u="sng" dirty="0" err="1">
                <a:solidFill>
                  <a:srgbClr val="00B0F0"/>
                </a:solidFill>
              </a:rPr>
              <a:t>MusicLand</a:t>
            </a:r>
            <a:r>
              <a:rPr lang="en-US" b="1" u="sng" dirty="0">
                <a:solidFill>
                  <a:srgbClr val="00B0F0"/>
                </a:solidFill>
              </a:rPr>
              <a:t> Holding Corp. </a:t>
            </a:r>
          </a:p>
        </p:txBody>
      </p:sp>
      <p:sp>
        <p:nvSpPr>
          <p:cNvPr id="15363" name="Rectangle 15"/>
          <p:cNvSpPr>
            <a:spLocks noChangeArrowheads="1"/>
          </p:cNvSpPr>
          <p:nvPr/>
        </p:nvSpPr>
        <p:spPr bwMode="auto">
          <a:xfrm>
            <a:off x="304800" y="2590800"/>
            <a:ext cx="8534400" cy="189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defTabSz="457200" fontAlgn="auto">
              <a:spcBef>
                <a:spcPts val="1000"/>
              </a:spcBef>
              <a:spcAft>
                <a:spcPts val="0"/>
              </a:spcAft>
              <a:buClr>
                <a:srgbClr val="B31166"/>
              </a:buClr>
              <a:buSzPct val="80000"/>
              <a:buFont typeface="Wingdings 3" charset="2"/>
              <a:buChar char=""/>
            </a:pPr>
            <a:r>
              <a:rPr lang="en-US" sz="1400" dirty="0"/>
              <a:t>amendment by administrative agent to revolving credit agreement so as to extend lien priority to new term loan</a:t>
            </a:r>
          </a:p>
          <a:p>
            <a:pPr marL="342900" lvl="0" indent="-342900" defTabSz="457200" fontAlgn="auto">
              <a:spcBef>
                <a:spcPts val="1000"/>
              </a:spcBef>
              <a:spcAft>
                <a:spcPts val="0"/>
              </a:spcAft>
              <a:buClr>
                <a:srgbClr val="B31166"/>
              </a:buClr>
              <a:buSzPct val="80000"/>
              <a:buFont typeface="Wingdings 3" charset="2"/>
              <a:buChar char=""/>
            </a:pPr>
            <a:r>
              <a:rPr lang="en-US" sz="1400" dirty="0"/>
              <a:t>trade creditors left </a:t>
            </a:r>
            <a:r>
              <a:rPr lang="en-US" sz="1400" dirty="0" err="1"/>
              <a:t>undersecured</a:t>
            </a: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30</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889916098"/>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Analyzing </a:t>
            </a:r>
            <a:r>
              <a:rPr lang="en-PH" b="1" u="sng" dirty="0" err="1">
                <a:solidFill>
                  <a:srgbClr val="00B0F0"/>
                </a:solidFill>
              </a:rPr>
              <a:t>MusicLand</a:t>
            </a:r>
            <a:endParaRPr lang="en-US" b="1" u="sng" dirty="0">
              <a:solidFill>
                <a:srgbClr val="00B0F0"/>
              </a:solidFill>
            </a:endParaRPr>
          </a:p>
        </p:txBody>
      </p:sp>
      <p:sp>
        <p:nvSpPr>
          <p:cNvPr id="15363" name="Rectangle 15"/>
          <p:cNvSpPr>
            <a:spLocks noChangeArrowheads="1"/>
          </p:cNvSpPr>
          <p:nvPr/>
        </p:nvSpPr>
        <p:spPr bwMode="auto">
          <a:xfrm>
            <a:off x="304800" y="2590800"/>
            <a:ext cx="8534400" cy="2887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defTabSz="457200" fontAlgn="auto">
              <a:spcBef>
                <a:spcPts val="1000"/>
              </a:spcBef>
              <a:spcAft>
                <a:spcPts val="0"/>
              </a:spcAft>
              <a:buClr>
                <a:srgbClr val="B31166"/>
              </a:buClr>
              <a:buSzPct val="80000"/>
              <a:buFont typeface="Wingdings 3" charset="2"/>
              <a:buChar char=""/>
            </a:pPr>
            <a:r>
              <a:rPr lang="en-US" sz="1400" dirty="0"/>
              <a:t>amendment was authorized by ICA - ICA unambiguously gave the administrative agent the right to amend to cover any type of loan, including the ability to bring in a term lender</a:t>
            </a:r>
          </a:p>
          <a:p>
            <a:pPr marL="342900" lvl="0" indent="-342900" defTabSz="457200" fontAlgn="auto">
              <a:spcBef>
                <a:spcPts val="1000"/>
              </a:spcBef>
              <a:spcAft>
                <a:spcPts val="0"/>
              </a:spcAft>
              <a:buClr>
                <a:srgbClr val="B31166"/>
              </a:buClr>
              <a:buSzPct val="80000"/>
              <a:buFont typeface="Wingdings 3" charset="2"/>
              <a:buChar char=""/>
            </a:pPr>
            <a:r>
              <a:rPr lang="en-US" sz="1400" dirty="0"/>
              <a:t>trade creditors consented to “any amendment, modification, (…)”</a:t>
            </a:r>
          </a:p>
          <a:p>
            <a:pPr marL="342900" lvl="0" indent="-342900" defTabSz="457200" fontAlgn="auto">
              <a:spcBef>
                <a:spcPts val="1000"/>
              </a:spcBef>
              <a:spcAft>
                <a:spcPts val="0"/>
              </a:spcAft>
              <a:buClr>
                <a:srgbClr val="B31166"/>
              </a:buClr>
              <a:buSzPct val="80000"/>
              <a:buFont typeface="Wingdings 3" charset="2"/>
              <a:buChar char=""/>
            </a:pPr>
            <a:r>
              <a:rPr lang="en-US" sz="1400" dirty="0"/>
              <a:t>ICA did not contain language limiting trade creditors’ lien subordination to only the existing revolving credit facility – (agreed their liens would always be “subordinate to the Liens of Revolving Loan Creditors”)</a:t>
            </a:r>
          </a:p>
          <a:p>
            <a:pPr marL="342900" lvl="0" indent="-342900" defTabSz="457200" fontAlgn="auto">
              <a:spcBef>
                <a:spcPts val="1000"/>
              </a:spcBef>
              <a:spcAft>
                <a:spcPts val="0"/>
              </a:spcAft>
              <a:buClr>
                <a:srgbClr val="B31166"/>
              </a:buClr>
              <a:buSzPct val="80000"/>
              <a:buFont typeface="Wingdings 3" charset="2"/>
              <a:buChar char=""/>
            </a:pPr>
            <a:r>
              <a:rPr lang="en-US" sz="1400" dirty="0"/>
              <a:t>Good Faith and Fair Dealing Requirements do not alter the ICA.  “The duty of good faith and fair dealing is a tool of interpretation that cannot be used to rewrite a contract and impose new terms.”</a:t>
            </a:r>
          </a:p>
          <a:p>
            <a:pPr marL="342900" lvl="0" indent="-342900" defTabSz="457200" fontAlgn="auto">
              <a:spcBef>
                <a:spcPts val="1000"/>
              </a:spcBef>
              <a:spcAft>
                <a:spcPts val="0"/>
              </a:spcAft>
              <a:buClr>
                <a:srgbClr val="B31166"/>
              </a:buClr>
              <a:buSzPct val="80000"/>
              <a:buFont typeface="Wingdings 3" charset="2"/>
              <a:buChar char=""/>
            </a:pPr>
            <a:endParaRPr lang="en-US" sz="1400" dirty="0"/>
          </a:p>
          <a:p>
            <a:pPr marL="342900" lvl="0" indent="-342900" defTabSz="457200" fontAlgn="auto">
              <a:spcBef>
                <a:spcPts val="1000"/>
              </a:spcBef>
              <a:spcAft>
                <a:spcPts val="0"/>
              </a:spcAft>
              <a:buClr>
                <a:srgbClr val="B31166"/>
              </a:buClr>
              <a:buSzPct val="80000"/>
              <a:buFont typeface="Wingdings 3" charset="2"/>
              <a:buChar char=""/>
            </a:pPr>
            <a:endParaRPr lang="en-US" sz="14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31</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980416933"/>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smtClean="0">
                <a:solidFill>
                  <a:srgbClr val="00B0F0"/>
                </a:solidFill>
              </a:rPr>
              <a:t>COMPETING </a:t>
            </a:r>
            <a:r>
              <a:rPr lang="en-PH" b="1" u="sng" dirty="0">
                <a:solidFill>
                  <a:srgbClr val="00B0F0"/>
                </a:solidFill>
              </a:rPr>
              <a:t>INTERESTS</a:t>
            </a:r>
            <a:endParaRPr lang="en-US" b="1" u="sng" dirty="0">
              <a:solidFill>
                <a:srgbClr val="00B0F0"/>
              </a:solidFill>
            </a:endParaRPr>
          </a:p>
        </p:txBody>
      </p:sp>
      <p:sp>
        <p:nvSpPr>
          <p:cNvPr id="15363" name="Rectangle 15"/>
          <p:cNvSpPr>
            <a:spLocks noChangeArrowheads="1"/>
          </p:cNvSpPr>
          <p:nvPr/>
        </p:nvSpPr>
        <p:spPr bwMode="auto">
          <a:xfrm>
            <a:off x="304800" y="2590800"/>
            <a:ext cx="8534400" cy="1867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defTabSz="457200" fontAlgn="auto">
              <a:spcBef>
                <a:spcPts val="1000"/>
              </a:spcBef>
              <a:spcAft>
                <a:spcPts val="0"/>
              </a:spcAft>
              <a:buClr>
                <a:srgbClr val="B31166"/>
              </a:buClr>
              <a:buSzPct val="80000"/>
            </a:pPr>
            <a:r>
              <a:rPr lang="en-US" sz="1600" dirty="0"/>
              <a:t>BORROWERS vs. LENDERS</a:t>
            </a:r>
          </a:p>
          <a:p>
            <a:pPr lvl="0" algn="ctr" defTabSz="457200" fontAlgn="auto">
              <a:spcBef>
                <a:spcPts val="1000"/>
              </a:spcBef>
              <a:spcAft>
                <a:spcPts val="0"/>
              </a:spcAft>
              <a:buClr>
                <a:srgbClr val="B31166"/>
              </a:buClr>
              <a:buSzPct val="80000"/>
            </a:pPr>
            <a:endParaRPr lang="en-US" sz="1600" dirty="0"/>
          </a:p>
          <a:p>
            <a:pPr lvl="0" algn="ctr" defTabSz="457200" fontAlgn="auto">
              <a:spcBef>
                <a:spcPts val="1000"/>
              </a:spcBef>
              <a:spcAft>
                <a:spcPts val="0"/>
              </a:spcAft>
              <a:buClr>
                <a:srgbClr val="B31166"/>
              </a:buClr>
              <a:buSzPct val="80000"/>
            </a:pPr>
            <a:endParaRPr lang="en-US" sz="1600" dirty="0"/>
          </a:p>
          <a:p>
            <a:pPr marL="342900" lvl="0" indent="-342900" algn="ctr" defTabSz="457200" fontAlgn="auto">
              <a:spcBef>
                <a:spcPts val="1000"/>
              </a:spcBef>
              <a:spcAft>
                <a:spcPts val="0"/>
              </a:spcAft>
              <a:buClr>
                <a:srgbClr val="B31166"/>
              </a:buClr>
              <a:buSzPct val="80000"/>
              <a:buFont typeface="Wingdings 3" charset="2"/>
              <a:buChar char=""/>
            </a:pPr>
            <a:r>
              <a:rPr lang="en-US" dirty="0"/>
              <a:t>IMPORTANCE OF THE INTERCREDITOR AGREEMENT</a:t>
            </a:r>
          </a:p>
          <a:p>
            <a:pPr lvl="0" defTabSz="457200" fontAlgn="auto">
              <a:spcBef>
                <a:spcPts val="1000"/>
              </a:spcBef>
              <a:spcAft>
                <a:spcPts val="0"/>
              </a:spcAft>
              <a:buClr>
                <a:srgbClr val="B31166"/>
              </a:buClr>
              <a:buSzPct val="80000"/>
            </a:pPr>
            <a:endParaRPr lang="en-US" sz="1600"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32</a:t>
            </a:fld>
            <a:endParaRPr lang="en-US" dirty="0">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330010158"/>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LESSONS FROM LITIGATION</a:t>
            </a:r>
            <a:endParaRPr lang="en-US" b="1" u="sng" dirty="0">
              <a:solidFill>
                <a:srgbClr val="00B0F0"/>
              </a:solidFill>
            </a:endParaRPr>
          </a:p>
        </p:txBody>
      </p:sp>
      <p:sp>
        <p:nvSpPr>
          <p:cNvPr id="15363" name="Rectangle 15"/>
          <p:cNvSpPr>
            <a:spLocks noChangeArrowheads="1"/>
          </p:cNvSpPr>
          <p:nvPr/>
        </p:nvSpPr>
        <p:spPr bwMode="auto">
          <a:xfrm>
            <a:off x="304800" y="2590800"/>
            <a:ext cx="8534400" cy="365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defTabSz="457200" fontAlgn="auto">
              <a:spcBef>
                <a:spcPts val="1000"/>
              </a:spcBef>
              <a:spcAft>
                <a:spcPts val="0"/>
              </a:spcAft>
              <a:buClr>
                <a:srgbClr val="B31166"/>
              </a:buClr>
              <a:buSzPct val="80000"/>
            </a:pPr>
            <a:r>
              <a:rPr lang="en-US" sz="1400" cap="all" dirty="0"/>
              <a:t>“An ambiguity exists where the terms of a contract could suggest ‘more than one meaning when viewed objectively by a reasonably intelligent person who has examined the context of the entire integrated agreement and who is cognizant of the customs, practices, usages and terminology as generally understood in the particular trade or business.’”</a:t>
            </a:r>
          </a:p>
          <a:p>
            <a:pPr marL="342900" lvl="0" indent="-342900" defTabSz="457200" fontAlgn="auto">
              <a:spcBef>
                <a:spcPts val="1000"/>
              </a:spcBef>
              <a:spcAft>
                <a:spcPts val="0"/>
              </a:spcAft>
              <a:buClr>
                <a:srgbClr val="B31166"/>
              </a:buClr>
              <a:buSzPct val="80000"/>
              <a:buFontTx/>
              <a:buChar char="-"/>
            </a:pPr>
            <a:r>
              <a:rPr lang="en-US" sz="1400" cap="all" dirty="0"/>
              <a:t>AVOIDING AMBIGUITY IN SUBSTANTIVE PROVISIONS – IN THE ABSENCE OF AMBIGUITY, CONTRACT MUST BE CONSTRUED ACCORDING TO THE EXPRESSED INTENT OF THE PARTIES.</a:t>
            </a:r>
          </a:p>
          <a:p>
            <a:pPr marL="342900" lvl="0" indent="-342900" defTabSz="457200" fontAlgn="auto">
              <a:spcBef>
                <a:spcPts val="1000"/>
              </a:spcBef>
              <a:spcAft>
                <a:spcPts val="0"/>
              </a:spcAft>
              <a:buClr>
                <a:srgbClr val="B31166"/>
              </a:buClr>
              <a:buSzPct val="80000"/>
              <a:buFontTx/>
              <a:buChar char="-"/>
            </a:pPr>
            <a:r>
              <a:rPr lang="en-US" sz="1400" cap="all" dirty="0"/>
              <a:t>DISTINGUISHING BETWEEN TECHNICAL AND SUBSTANTIVE AMENDMENTS</a:t>
            </a:r>
          </a:p>
          <a:p>
            <a:pPr marL="342900" lvl="0" indent="-342900" defTabSz="457200" fontAlgn="auto">
              <a:spcBef>
                <a:spcPts val="1000"/>
              </a:spcBef>
              <a:spcAft>
                <a:spcPts val="0"/>
              </a:spcAft>
              <a:buClr>
                <a:srgbClr val="B31166"/>
              </a:buClr>
              <a:buSzPct val="80000"/>
              <a:buFontTx/>
              <a:buChar char="-"/>
            </a:pPr>
            <a:r>
              <a:rPr lang="en-US" sz="1400" cap="all" dirty="0"/>
              <a:t>Substantive ambiguities CANNOT HIDE BEHIND TECHNICAL AMENDMENTS AND may not be curable by unilateral amendment</a:t>
            </a:r>
          </a:p>
          <a:p>
            <a:pPr lvl="0" defTabSz="457200" fontAlgn="auto">
              <a:spcBef>
                <a:spcPts val="1000"/>
              </a:spcBef>
              <a:spcAft>
                <a:spcPts val="0"/>
              </a:spcAft>
              <a:buClr>
                <a:srgbClr val="B31166"/>
              </a:buClr>
              <a:buSzPct val="80000"/>
            </a:pPr>
            <a:endParaRPr lang="en-US" sz="1400" cap="all" dirty="0"/>
          </a:p>
          <a:p>
            <a:pPr lvl="0" defTabSz="457200" fontAlgn="auto">
              <a:spcBef>
                <a:spcPts val="1000"/>
              </a:spcBef>
              <a:spcAft>
                <a:spcPts val="0"/>
              </a:spcAft>
              <a:buClr>
                <a:srgbClr val="B31166"/>
              </a:buClr>
              <a:buSzPct val="80000"/>
            </a:pPr>
            <a:endParaRPr lang="en-US" sz="1400" cap="all" dirty="0"/>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33</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3653543025"/>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LESSONS FROM LITIGATION</a:t>
            </a:r>
            <a:endParaRPr lang="en-US" b="1" u="sng" dirty="0">
              <a:solidFill>
                <a:srgbClr val="00B0F0"/>
              </a:solidFill>
            </a:endParaRPr>
          </a:p>
        </p:txBody>
      </p:sp>
      <p:sp>
        <p:nvSpPr>
          <p:cNvPr id="15363" name="Rectangle 15"/>
          <p:cNvSpPr>
            <a:spLocks noChangeArrowheads="1"/>
          </p:cNvSpPr>
          <p:nvPr/>
        </p:nvSpPr>
        <p:spPr bwMode="auto">
          <a:xfrm>
            <a:off x="304800" y="2590800"/>
            <a:ext cx="8534400" cy="121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defTabSz="457200" fontAlgn="auto">
              <a:spcBef>
                <a:spcPts val="1000"/>
              </a:spcBef>
              <a:spcAft>
                <a:spcPts val="0"/>
              </a:spcAft>
              <a:buClr>
                <a:srgbClr val="B31166"/>
              </a:buClr>
              <a:buSzPct val="80000"/>
            </a:pPr>
            <a:r>
              <a:rPr lang="en-US" sz="1400" cap="all" dirty="0">
                <a:solidFill>
                  <a:prstClr val="black"/>
                </a:solidFill>
              </a:rPr>
              <a:t>refinancing indebtedness Is permitted only if the priority of the refinancing debt vis-a-vis the original debt remains unchanged. </a:t>
            </a:r>
          </a:p>
          <a:p>
            <a:pPr lvl="0" defTabSz="457200" fontAlgn="auto">
              <a:spcBef>
                <a:spcPts val="1000"/>
              </a:spcBef>
              <a:spcAft>
                <a:spcPts val="0"/>
              </a:spcAft>
              <a:buClr>
                <a:srgbClr val="B31166"/>
              </a:buClr>
              <a:buSzPct val="80000"/>
            </a:pPr>
            <a:endParaRPr lang="en-US" sz="1400" cap="all" dirty="0">
              <a:solidFill>
                <a:prstClr val="black"/>
              </a:solidFill>
            </a:endParaRPr>
          </a:p>
          <a:p>
            <a:pPr lvl="0" defTabSz="457200" fontAlgn="auto">
              <a:spcBef>
                <a:spcPts val="1000"/>
              </a:spcBef>
              <a:spcAft>
                <a:spcPts val="0"/>
              </a:spcAft>
              <a:buClr>
                <a:srgbClr val="B31166"/>
              </a:buClr>
              <a:buSzPct val="80000"/>
            </a:pPr>
            <a:r>
              <a:rPr lang="en-US" sz="1400" cap="all" dirty="0">
                <a:solidFill>
                  <a:prstClr val="black"/>
                </a:solidFill>
              </a:rPr>
              <a:t>Adjusting lien priorities is a substantive amendment.</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34</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3314934408"/>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dirty="0">
                <a:solidFill>
                  <a:srgbClr val="00B0F0"/>
                </a:solidFill>
              </a:rPr>
              <a:t>LESSONS FROM LITIGATION</a:t>
            </a:r>
            <a:endParaRPr lang="en-US" b="1" u="sng" dirty="0">
              <a:solidFill>
                <a:srgbClr val="00B0F0"/>
              </a:solidFill>
            </a:endParaRPr>
          </a:p>
        </p:txBody>
      </p:sp>
      <p:sp>
        <p:nvSpPr>
          <p:cNvPr id="15363" name="Rectangle 15"/>
          <p:cNvSpPr>
            <a:spLocks noChangeArrowheads="1"/>
          </p:cNvSpPr>
          <p:nvPr/>
        </p:nvSpPr>
        <p:spPr bwMode="auto">
          <a:xfrm>
            <a:off x="304800" y="2590800"/>
            <a:ext cx="8534400" cy="1426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defTabSz="457200" fontAlgn="auto">
              <a:spcBef>
                <a:spcPts val="1000"/>
              </a:spcBef>
              <a:spcAft>
                <a:spcPts val="0"/>
              </a:spcAft>
              <a:buClr>
                <a:srgbClr val="B31166"/>
              </a:buClr>
              <a:buSzPct val="80000"/>
            </a:pPr>
            <a:r>
              <a:rPr lang="en-US" sz="1400" cap="all" dirty="0">
                <a:solidFill>
                  <a:prstClr val="black"/>
                </a:solidFill>
              </a:rPr>
              <a:t>Intercreditor agreements ARE used to give predictability to relative lien positions.</a:t>
            </a:r>
          </a:p>
          <a:p>
            <a:pPr lvl="0" defTabSz="457200" fontAlgn="auto">
              <a:spcBef>
                <a:spcPts val="1000"/>
              </a:spcBef>
              <a:spcAft>
                <a:spcPts val="0"/>
              </a:spcAft>
              <a:buClr>
                <a:srgbClr val="B31166"/>
              </a:buClr>
              <a:buSzPct val="80000"/>
            </a:pPr>
            <a:endParaRPr lang="en-US" sz="1400" cap="all" dirty="0">
              <a:solidFill>
                <a:prstClr val="black"/>
              </a:solidFill>
            </a:endParaRPr>
          </a:p>
          <a:p>
            <a:pPr lvl="0" defTabSz="457200" fontAlgn="auto">
              <a:spcBef>
                <a:spcPts val="1000"/>
              </a:spcBef>
              <a:spcAft>
                <a:spcPts val="0"/>
              </a:spcAft>
              <a:buClr>
                <a:srgbClr val="B31166"/>
              </a:buClr>
              <a:buSzPct val="80000"/>
            </a:pPr>
            <a:r>
              <a:rPr lang="en-US" sz="1400" cap="all" dirty="0">
                <a:solidFill>
                  <a:prstClr val="black"/>
                </a:solidFill>
              </a:rPr>
              <a:t>WHERE the </a:t>
            </a:r>
            <a:r>
              <a:rPr lang="en-US" sz="1400" cap="all" dirty="0" err="1">
                <a:solidFill>
                  <a:prstClr val="black"/>
                </a:solidFill>
              </a:rPr>
              <a:t>ica</a:t>
            </a:r>
            <a:r>
              <a:rPr lang="en-US" sz="1400" cap="all" dirty="0">
                <a:solidFill>
                  <a:prstClr val="black"/>
                </a:solidFill>
              </a:rPr>
              <a:t> provides that it prevails over other TRANSACTIONAL documents, courts uphold THE TERMS OF THE ICA.</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35</a:t>
            </a:fld>
            <a:endParaRPr lang="en-US">
              <a:latin typeface="Calibri" pitchFamily="34" charset="0"/>
            </a:endParaRPr>
          </a:p>
        </p:txBody>
      </p:sp>
      <p:grpSp>
        <p:nvGrpSpPr>
          <p:cNvPr id="12" name="Group 11"/>
          <p:cNvGrpSpPr/>
          <p:nvPr/>
        </p:nvGrpSpPr>
        <p:grpSpPr>
          <a:xfrm>
            <a:off x="2647016" y="1224942"/>
            <a:ext cx="3733800" cy="914400"/>
            <a:chOff x="4648200" y="2286000"/>
            <a:chExt cx="3733800" cy="914400"/>
          </a:xfrm>
        </p:grpSpPr>
        <p:grpSp>
          <p:nvGrpSpPr>
            <p:cNvPr id="13" name="Group 6"/>
            <p:cNvGrpSpPr>
              <a:grpSpLocks/>
            </p:cNvGrpSpPr>
            <p:nvPr/>
          </p:nvGrpSpPr>
          <p:grpSpPr bwMode="auto">
            <a:xfrm>
              <a:off x="4648200" y="2286000"/>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spTree>
    <p:extLst>
      <p:ext uri="{BB962C8B-B14F-4D97-AF65-F5344CB8AC3E}">
        <p14:creationId xmlns:p14="http://schemas.microsoft.com/office/powerpoint/2010/main" val="2578401813"/>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Introduction</a:t>
            </a:r>
            <a:endParaRPr lang="en-US" b="1" u="sng">
              <a:solidFill>
                <a:srgbClr val="00B0F0"/>
              </a:solidFill>
            </a:endParaRPr>
          </a:p>
        </p:txBody>
      </p:sp>
      <p:sp>
        <p:nvSpPr>
          <p:cNvPr id="15363" name="Rectangle 15"/>
          <p:cNvSpPr>
            <a:spLocks noChangeArrowheads="1"/>
          </p:cNvSpPr>
          <p:nvPr/>
        </p:nvSpPr>
        <p:spPr bwMode="auto">
          <a:xfrm>
            <a:off x="304800" y="2590800"/>
            <a:ext cx="85344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en-US" sz="1200" dirty="0"/>
              <a:t>Jonathan </a:t>
            </a:r>
            <a:r>
              <a:rPr lang="en-US" sz="1200" dirty="0" err="1"/>
              <a:t>Flaxer</a:t>
            </a:r>
            <a:r>
              <a:rPr lang="en-US" sz="1200" dirty="0"/>
              <a:t> has devoted his career to business bankruptcy practice, successfully representing bondholders, chapter 11 debtors and trustees, creditors’ committees, distressed debt investors, distressed asset acquirers, indenture trustees, and landlords. Mr. </a:t>
            </a:r>
            <a:r>
              <a:rPr lang="en-US" sz="1200" dirty="0" err="1"/>
              <a:t>Flaxer</a:t>
            </a:r>
            <a:r>
              <a:rPr lang="en-US" sz="1200" dirty="0"/>
              <a:t> has also led numerous successful out-of-court workouts. He is active in several professional organizations and writes and lectures on bankruptcy-related topics. He has recently been appointed to serve as chapter 11 trustee in cases involving a residential building and a large construction company. Mr. </a:t>
            </a:r>
            <a:r>
              <a:rPr lang="en-US" sz="1200" dirty="0" err="1"/>
              <a:t>Flaxer</a:t>
            </a:r>
            <a:r>
              <a:rPr lang="en-US" sz="1200" dirty="0"/>
              <a:t> is “AV” rated by Martindale-Hubble and has been included among on the list of New York Super Lawyers since 2006.</a:t>
            </a:r>
          </a:p>
          <a:p>
            <a:pPr algn="just">
              <a:lnSpc>
                <a:spcPct val="150000"/>
              </a:lnSpc>
            </a:pPr>
            <a:endParaRPr lang="en-US" sz="1200" dirty="0"/>
          </a:p>
          <a:p>
            <a:pPr algn="just">
              <a:lnSpc>
                <a:spcPct val="150000"/>
              </a:lnSpc>
            </a:pPr>
            <a:r>
              <a:rPr lang="en-US" sz="1200" dirty="0"/>
              <a:t>Mr. </a:t>
            </a:r>
            <a:r>
              <a:rPr lang="en-US" sz="1200" dirty="0" err="1"/>
              <a:t>Flaxer</a:t>
            </a:r>
            <a:r>
              <a:rPr lang="en-US" sz="1200" dirty="0"/>
              <a:t> is a graduate of Brooklyn Law School (J.D. - Cornelius W. Wickersham Constitutional Law Prize) and New York University (B.A.)  He served as a Law Clerk for  Honorable Manuel J. Price, U.S. Bankruptcy Judge, Eastern District of New York.  He is admitted in the State of New York, U.S. District Court, Southern and Eastern Districts of New York, U.S. Court of Appeals for the Second Circuit and U.S. Supreme Court.  He is a member of the American Bankruptcy Institute and the New York City Bar Association, where he is currently serving on the Task Force on Puerto Rico and the Bankruptcy &amp; Corporate Reorganization Committee — Trust Indenture Act Subcommittee.</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36</a:t>
            </a:fld>
            <a:endParaRPr lang="en-US">
              <a:latin typeface="Calibri" pitchFamily="34" charset="0"/>
            </a:endParaRPr>
          </a:p>
        </p:txBody>
      </p:sp>
      <p:grpSp>
        <p:nvGrpSpPr>
          <p:cNvPr id="12" name="Group 11"/>
          <p:cNvGrpSpPr/>
          <p:nvPr/>
        </p:nvGrpSpPr>
        <p:grpSpPr>
          <a:xfrm>
            <a:off x="2647016" y="1224795"/>
            <a:ext cx="3733800" cy="914400"/>
            <a:chOff x="2708041" y="3355369"/>
            <a:chExt cx="3733800" cy="914400"/>
          </a:xfrm>
        </p:grpSpPr>
        <p:grpSp>
          <p:nvGrpSpPr>
            <p:cNvPr id="13" name="Group 6"/>
            <p:cNvGrpSpPr>
              <a:grpSpLocks/>
            </p:cNvGrpSpPr>
            <p:nvPr/>
          </p:nvGrpSpPr>
          <p:grpSpPr bwMode="auto">
            <a:xfrm>
              <a:off x="2708041" y="3355369"/>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Jonathan F. </a:t>
                </a:r>
                <a:r>
                  <a:rPr lang="en-US" sz="1000" b="1" dirty="0" err="1"/>
                  <a:t>Flaxer</a:t>
                </a:r>
                <a:r>
                  <a:rPr lang="en-US" sz="1000" dirty="0"/>
                  <a:t/>
                </a:r>
                <a:br>
                  <a:rPr lang="en-US" sz="1000" dirty="0"/>
                </a:br>
                <a:r>
                  <a:rPr lang="en-US" sz="1000" i="1" dirty="0"/>
                  <a:t>Partner</a:t>
                </a:r>
                <a:r>
                  <a:rPr lang="en-US" sz="1000" dirty="0"/>
                  <a:t/>
                </a:r>
                <a:br>
                  <a:rPr lang="en-US" sz="1000" dirty="0"/>
                </a:br>
                <a:r>
                  <a:rPr lang="en-US" sz="900" b="1" dirty="0" err="1"/>
                  <a:t>Golenbock</a:t>
                </a:r>
                <a:r>
                  <a:rPr lang="en-US" sz="900" b="1" dirty="0"/>
                  <a:t> </a:t>
                </a:r>
                <a:r>
                  <a:rPr lang="en-US" sz="900" b="1" dirty="0" err="1"/>
                  <a:t>Eiseman</a:t>
                </a:r>
                <a:r>
                  <a:rPr lang="en-US" sz="900" b="1" dirty="0"/>
                  <a:t> </a:t>
                </a:r>
                <a:r>
                  <a:rPr lang="en-US" sz="900" b="1" dirty="0" err="1"/>
                  <a:t>Assor</a:t>
                </a:r>
                <a:r>
                  <a:rPr lang="en-US" sz="900" b="1" dirty="0"/>
                  <a:t> Bell &amp; </a:t>
                </a:r>
                <a:r>
                  <a:rPr lang="en-US" sz="900" b="1" dirty="0" err="1"/>
                  <a:t>Peskoe</a:t>
                </a:r>
                <a:r>
                  <a:rPr lang="en-US" sz="900" b="1" dirty="0"/>
                  <a:t> LLP</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58525" y="3371589"/>
              <a:ext cx="1205714" cy="385828"/>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98373698"/>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5"/>
          <p:cNvSpPr>
            <a:spLocks noChangeArrowheads="1"/>
          </p:cNvSpPr>
          <p:nvPr/>
        </p:nvSpPr>
        <p:spPr bwMode="auto">
          <a:xfrm>
            <a:off x="304800" y="2590800"/>
            <a:ext cx="8534400" cy="190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Genesis/Purpose of Trust Indenture Act (“TIA</a:t>
            </a:r>
            <a:r>
              <a:rPr lang="en-US" sz="1600" b="1" dirty="0" smtClean="0">
                <a:solidFill>
                  <a:prstClr val="black"/>
                </a:solidFill>
              </a:rPr>
              <a:t>”)</a:t>
            </a:r>
          </a:p>
          <a:p>
            <a:pPr lvl="0" fontAlgn="auto">
              <a:spcBef>
                <a:spcPts val="580"/>
              </a:spcBef>
              <a:spcAft>
                <a:spcPts val="0"/>
              </a:spcAft>
              <a:buClr>
                <a:srgbClr val="648A7E"/>
              </a:buClr>
              <a:buSzPct val="85000"/>
            </a:pPr>
            <a:endParaRPr lang="en-US" sz="1600" b="1" dirty="0" smtClean="0">
              <a:solidFill>
                <a:prstClr val="black"/>
              </a:solidFill>
            </a:endParaRPr>
          </a:p>
          <a:p>
            <a:pPr marL="274320" lvl="0" indent="-274320" fontAlgn="auto">
              <a:spcBef>
                <a:spcPts val="580"/>
              </a:spcBef>
              <a:spcAft>
                <a:spcPts val="0"/>
              </a:spcAft>
              <a:buClr>
                <a:srgbClr val="648A7E"/>
              </a:buClr>
              <a:buSzPct val="85000"/>
              <a:buFont typeface="Wingdings 2"/>
              <a:buChar char=""/>
            </a:pPr>
            <a:r>
              <a:rPr lang="en-US" sz="1600" b="1" dirty="0" smtClean="0">
                <a:solidFill>
                  <a:prstClr val="black"/>
                </a:solidFill>
              </a:rPr>
              <a:t>Relevant </a:t>
            </a:r>
            <a:r>
              <a:rPr lang="en-US" sz="1600" b="1" dirty="0">
                <a:solidFill>
                  <a:prstClr val="black"/>
                </a:solidFill>
              </a:rPr>
              <a:t>Legislative History </a:t>
            </a:r>
          </a:p>
          <a:p>
            <a:pPr marL="548640" lvl="1" indent="-228600" fontAlgn="auto">
              <a:spcBef>
                <a:spcPts val="370"/>
              </a:spcBef>
              <a:spcAft>
                <a:spcPts val="0"/>
              </a:spcAft>
              <a:buClr>
                <a:srgbClr val="9B2D1F"/>
              </a:buClr>
              <a:buSzPct val="85000"/>
              <a:buFont typeface="Wingdings 2"/>
              <a:buChar char=""/>
            </a:pPr>
            <a:r>
              <a:rPr lang="en-US" sz="1600" b="1" dirty="0">
                <a:solidFill>
                  <a:prstClr val="black"/>
                </a:solidFill>
              </a:rPr>
              <a:t>1936 and 1940 </a:t>
            </a:r>
            <a:r>
              <a:rPr lang="en-US" sz="1600" b="1">
                <a:solidFill>
                  <a:prstClr val="black"/>
                </a:solidFill>
              </a:rPr>
              <a:t>SEC </a:t>
            </a:r>
            <a:r>
              <a:rPr lang="en-US" sz="1600" b="1" smtClean="0">
                <a:solidFill>
                  <a:prstClr val="black"/>
                </a:solidFill>
              </a:rPr>
              <a:t>Reports</a:t>
            </a:r>
          </a:p>
          <a:p>
            <a:pPr marL="548640" lvl="1" indent="-228600" fontAlgn="auto">
              <a:spcBef>
                <a:spcPts val="370"/>
              </a:spcBef>
              <a:spcAft>
                <a:spcPts val="0"/>
              </a:spcAft>
              <a:buClr>
                <a:srgbClr val="9B2D1F"/>
              </a:buClr>
              <a:buSzPct val="85000"/>
              <a:buFont typeface="Wingdings 2"/>
              <a:buChar char=""/>
            </a:pPr>
            <a:r>
              <a:rPr lang="en-US" sz="1600" b="1" smtClean="0">
                <a:solidFill>
                  <a:prstClr val="black"/>
                </a:solidFill>
              </a:rPr>
              <a:t>Concern </a:t>
            </a:r>
            <a:r>
              <a:rPr lang="en-US" sz="1600" b="1" dirty="0">
                <a:solidFill>
                  <a:prstClr val="black"/>
                </a:solidFill>
              </a:rPr>
              <a:t>With Protection of Minority Rights</a:t>
            </a:r>
          </a:p>
          <a:p>
            <a:pPr marL="274320" lvl="0" indent="-274320" fontAlgn="auto">
              <a:spcBef>
                <a:spcPts val="580"/>
              </a:spcBef>
              <a:spcAft>
                <a:spcPts val="0"/>
              </a:spcAft>
              <a:buClr>
                <a:srgbClr val="648A7E"/>
              </a:buClr>
              <a:buSzPct val="85000"/>
            </a:pPr>
            <a:endParaRPr lang="en-US" sz="1600" b="1" dirty="0">
              <a:solidFill>
                <a:prstClr val="black"/>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37</a:t>
            </a:fld>
            <a:endParaRPr lang="en-US">
              <a:latin typeface="Calibri" pitchFamily="34" charset="0"/>
            </a:endParaRPr>
          </a:p>
        </p:txBody>
      </p:sp>
      <p:grpSp>
        <p:nvGrpSpPr>
          <p:cNvPr id="12" name="Group 11"/>
          <p:cNvGrpSpPr/>
          <p:nvPr/>
        </p:nvGrpSpPr>
        <p:grpSpPr>
          <a:xfrm>
            <a:off x="2647016" y="1224795"/>
            <a:ext cx="3733800" cy="914400"/>
            <a:chOff x="2708041" y="3355369"/>
            <a:chExt cx="3733800" cy="914400"/>
          </a:xfrm>
        </p:grpSpPr>
        <p:grpSp>
          <p:nvGrpSpPr>
            <p:cNvPr id="13" name="Group 6"/>
            <p:cNvGrpSpPr>
              <a:grpSpLocks/>
            </p:cNvGrpSpPr>
            <p:nvPr/>
          </p:nvGrpSpPr>
          <p:grpSpPr bwMode="auto">
            <a:xfrm>
              <a:off x="2708041" y="3355369"/>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Jonathan F. </a:t>
                </a:r>
                <a:r>
                  <a:rPr lang="en-US" sz="1000" b="1" dirty="0" err="1"/>
                  <a:t>Flaxer</a:t>
                </a:r>
                <a:r>
                  <a:rPr lang="en-US" sz="1000" dirty="0"/>
                  <a:t/>
                </a:r>
                <a:br>
                  <a:rPr lang="en-US" sz="1000" dirty="0"/>
                </a:br>
                <a:r>
                  <a:rPr lang="en-US" sz="1000" i="1" dirty="0"/>
                  <a:t>Partner</a:t>
                </a:r>
                <a:r>
                  <a:rPr lang="en-US" sz="1000" dirty="0"/>
                  <a:t/>
                </a:r>
                <a:br>
                  <a:rPr lang="en-US" sz="1000" dirty="0"/>
                </a:br>
                <a:r>
                  <a:rPr lang="en-US" sz="900" b="1" dirty="0" err="1"/>
                  <a:t>Golenbock</a:t>
                </a:r>
                <a:r>
                  <a:rPr lang="en-US" sz="900" b="1" dirty="0"/>
                  <a:t> </a:t>
                </a:r>
                <a:r>
                  <a:rPr lang="en-US" sz="900" b="1" dirty="0" err="1"/>
                  <a:t>Eiseman</a:t>
                </a:r>
                <a:r>
                  <a:rPr lang="en-US" sz="900" b="1" dirty="0"/>
                  <a:t> </a:t>
                </a:r>
                <a:r>
                  <a:rPr lang="en-US" sz="900" b="1" dirty="0" err="1"/>
                  <a:t>Assor</a:t>
                </a:r>
                <a:r>
                  <a:rPr lang="en-US" sz="900" b="1" dirty="0"/>
                  <a:t> Bell &amp; </a:t>
                </a:r>
                <a:r>
                  <a:rPr lang="en-US" sz="900" b="1" dirty="0" err="1"/>
                  <a:t>Peskoe</a:t>
                </a:r>
                <a:r>
                  <a:rPr lang="en-US" sz="900" b="1" dirty="0"/>
                  <a:t> LLP</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58525" y="3371589"/>
              <a:ext cx="1205714" cy="385828"/>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05344382"/>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5"/>
          <p:cNvSpPr>
            <a:spLocks noChangeArrowheads="1"/>
          </p:cNvSpPr>
          <p:nvPr/>
        </p:nvSpPr>
        <p:spPr bwMode="auto">
          <a:xfrm>
            <a:off x="304800" y="2590800"/>
            <a:ext cx="8534400" cy="26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Introduction to Relevant TIA Issues/Provisions</a:t>
            </a: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“No Action” and “Collective Action” Clauses</a:t>
            </a: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Out of Court Restructurings/Exchange Offers</a:t>
            </a: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Available Only to Qualified Institutional Buyers?</a:t>
            </a: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38</a:t>
            </a:fld>
            <a:endParaRPr lang="en-US">
              <a:latin typeface="Calibri" pitchFamily="34" charset="0"/>
            </a:endParaRPr>
          </a:p>
        </p:txBody>
      </p:sp>
      <p:grpSp>
        <p:nvGrpSpPr>
          <p:cNvPr id="12" name="Group 11"/>
          <p:cNvGrpSpPr/>
          <p:nvPr/>
        </p:nvGrpSpPr>
        <p:grpSpPr>
          <a:xfrm>
            <a:off x="2647016" y="1224795"/>
            <a:ext cx="3733800" cy="914400"/>
            <a:chOff x="2708041" y="3355369"/>
            <a:chExt cx="3733800" cy="914400"/>
          </a:xfrm>
        </p:grpSpPr>
        <p:grpSp>
          <p:nvGrpSpPr>
            <p:cNvPr id="13" name="Group 6"/>
            <p:cNvGrpSpPr>
              <a:grpSpLocks/>
            </p:cNvGrpSpPr>
            <p:nvPr/>
          </p:nvGrpSpPr>
          <p:grpSpPr bwMode="auto">
            <a:xfrm>
              <a:off x="2708041" y="3355369"/>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Jonathan F. </a:t>
                </a:r>
                <a:r>
                  <a:rPr lang="en-US" sz="1000" b="1" dirty="0" err="1"/>
                  <a:t>Flaxer</a:t>
                </a:r>
                <a:r>
                  <a:rPr lang="en-US" sz="1000" dirty="0"/>
                  <a:t/>
                </a:r>
                <a:br>
                  <a:rPr lang="en-US" sz="1000" dirty="0"/>
                </a:br>
                <a:r>
                  <a:rPr lang="en-US" sz="1000" i="1" dirty="0"/>
                  <a:t>Partner</a:t>
                </a:r>
                <a:r>
                  <a:rPr lang="en-US" sz="1000" dirty="0"/>
                  <a:t/>
                </a:r>
                <a:br>
                  <a:rPr lang="en-US" sz="1000" dirty="0"/>
                </a:br>
                <a:r>
                  <a:rPr lang="en-US" sz="900" b="1" dirty="0" err="1"/>
                  <a:t>Golenbock</a:t>
                </a:r>
                <a:r>
                  <a:rPr lang="en-US" sz="900" b="1" dirty="0"/>
                  <a:t> </a:t>
                </a:r>
                <a:r>
                  <a:rPr lang="en-US" sz="900" b="1" dirty="0" err="1"/>
                  <a:t>Eiseman</a:t>
                </a:r>
                <a:r>
                  <a:rPr lang="en-US" sz="900" b="1" dirty="0"/>
                  <a:t> </a:t>
                </a:r>
                <a:r>
                  <a:rPr lang="en-US" sz="900" b="1" dirty="0" err="1"/>
                  <a:t>Assor</a:t>
                </a:r>
                <a:r>
                  <a:rPr lang="en-US" sz="900" b="1" dirty="0"/>
                  <a:t> Bell &amp; </a:t>
                </a:r>
                <a:r>
                  <a:rPr lang="en-US" sz="900" b="1" dirty="0" err="1"/>
                  <a:t>Peskoe</a:t>
                </a:r>
                <a:r>
                  <a:rPr lang="en-US" sz="900" b="1" dirty="0"/>
                  <a:t> LLP</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58525" y="3371589"/>
              <a:ext cx="1205714" cy="385828"/>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99073753"/>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5"/>
          <p:cNvSpPr>
            <a:spLocks noChangeArrowheads="1"/>
          </p:cNvSpPr>
          <p:nvPr/>
        </p:nvSpPr>
        <p:spPr bwMode="auto">
          <a:xfrm>
            <a:off x="304800" y="2590800"/>
            <a:ext cx="8534400" cy="2718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Is 316(b) Ambiguous?  Conflicting Authority re Collective Action vs. Minority Rights</a:t>
            </a:r>
          </a:p>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Current state of the law in light of:</a:t>
            </a:r>
          </a:p>
          <a:p>
            <a:pPr marL="548640" lvl="1" indent="-228600" fontAlgn="auto">
              <a:spcBef>
                <a:spcPts val="370"/>
              </a:spcBef>
              <a:spcAft>
                <a:spcPts val="0"/>
              </a:spcAft>
              <a:buClr>
                <a:srgbClr val="9B2D1F"/>
              </a:buClr>
              <a:buSzPct val="85000"/>
              <a:buFont typeface="Wingdings 2"/>
              <a:buChar char=""/>
            </a:pPr>
            <a:r>
              <a:rPr lang="en-US" sz="1600" b="1" dirty="0">
                <a:solidFill>
                  <a:prstClr val="black"/>
                </a:solidFill>
              </a:rPr>
              <a:t>recent decisions in </a:t>
            </a:r>
            <a:r>
              <a:rPr lang="en-US" sz="1600" b="1" i="1" dirty="0">
                <a:solidFill>
                  <a:prstClr val="black"/>
                </a:solidFill>
              </a:rPr>
              <a:t>Caesars Entertainment Operating Co. Inc. </a:t>
            </a:r>
            <a:r>
              <a:rPr lang="en-US" sz="1600" b="1" dirty="0">
                <a:solidFill>
                  <a:prstClr val="black"/>
                </a:solidFill>
              </a:rPr>
              <a:t>and </a:t>
            </a:r>
            <a:r>
              <a:rPr lang="en-US" sz="1600" b="1" i="1" dirty="0">
                <a:solidFill>
                  <a:prstClr val="black"/>
                </a:solidFill>
              </a:rPr>
              <a:t>Waxman v. Cliffs Natural Resources</a:t>
            </a:r>
          </a:p>
          <a:p>
            <a:pPr marL="548640" lvl="1" indent="-228600" fontAlgn="auto">
              <a:spcBef>
                <a:spcPts val="370"/>
              </a:spcBef>
              <a:spcAft>
                <a:spcPts val="0"/>
              </a:spcAft>
              <a:buClr>
                <a:srgbClr val="9B2D1F"/>
              </a:buClr>
              <a:buSzPct val="85000"/>
              <a:buFont typeface="Wingdings 2"/>
              <a:buChar char=""/>
            </a:pPr>
            <a:r>
              <a:rPr lang="en-US" sz="1600" b="1" i="1" dirty="0">
                <a:solidFill>
                  <a:prstClr val="black"/>
                </a:solidFill>
              </a:rPr>
              <a:t> </a:t>
            </a:r>
            <a:r>
              <a:rPr lang="en-US" sz="1600" b="1" dirty="0">
                <a:solidFill>
                  <a:prstClr val="black"/>
                </a:solidFill>
              </a:rPr>
              <a:t>recent 2d Circuit opinion in</a:t>
            </a:r>
            <a:r>
              <a:rPr lang="en-US" sz="1600" b="1" i="1" dirty="0">
                <a:solidFill>
                  <a:prstClr val="black"/>
                </a:solidFill>
              </a:rPr>
              <a:t> </a:t>
            </a:r>
            <a:r>
              <a:rPr lang="en-US" sz="1600" b="1" i="1" dirty="0" err="1">
                <a:solidFill>
                  <a:prstClr val="black"/>
                </a:solidFill>
              </a:rPr>
              <a:t>Marblegate</a:t>
            </a:r>
            <a:r>
              <a:rPr lang="en-US" sz="1600" b="1" i="1" dirty="0">
                <a:solidFill>
                  <a:prstClr val="black"/>
                </a:solidFill>
              </a:rPr>
              <a:t> Asset Management LLC v. Education Management Corporation</a:t>
            </a:r>
          </a:p>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Narrow vs broad view</a:t>
            </a: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39</a:t>
            </a:fld>
            <a:endParaRPr lang="en-US">
              <a:latin typeface="Calibri" pitchFamily="34" charset="0"/>
            </a:endParaRPr>
          </a:p>
        </p:txBody>
      </p:sp>
      <p:grpSp>
        <p:nvGrpSpPr>
          <p:cNvPr id="12" name="Group 11"/>
          <p:cNvGrpSpPr/>
          <p:nvPr/>
        </p:nvGrpSpPr>
        <p:grpSpPr>
          <a:xfrm>
            <a:off x="2647016" y="1224795"/>
            <a:ext cx="3733800" cy="914400"/>
            <a:chOff x="2708041" y="3355369"/>
            <a:chExt cx="3733800" cy="914400"/>
          </a:xfrm>
        </p:grpSpPr>
        <p:grpSp>
          <p:nvGrpSpPr>
            <p:cNvPr id="13" name="Group 6"/>
            <p:cNvGrpSpPr>
              <a:grpSpLocks/>
            </p:cNvGrpSpPr>
            <p:nvPr/>
          </p:nvGrpSpPr>
          <p:grpSpPr bwMode="auto">
            <a:xfrm>
              <a:off x="2708041" y="3355369"/>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Jonathan F. </a:t>
                </a:r>
                <a:r>
                  <a:rPr lang="en-US" sz="1000" b="1" dirty="0" err="1"/>
                  <a:t>Flaxer</a:t>
                </a:r>
                <a:r>
                  <a:rPr lang="en-US" sz="1000" dirty="0"/>
                  <a:t/>
                </a:r>
                <a:br>
                  <a:rPr lang="en-US" sz="1000" dirty="0"/>
                </a:br>
                <a:r>
                  <a:rPr lang="en-US" sz="1000" i="1" dirty="0"/>
                  <a:t>Partner</a:t>
                </a:r>
                <a:r>
                  <a:rPr lang="en-US" sz="1000" dirty="0"/>
                  <a:t/>
                </a:r>
                <a:br>
                  <a:rPr lang="en-US" sz="1000" dirty="0"/>
                </a:br>
                <a:r>
                  <a:rPr lang="en-US" sz="900" b="1" dirty="0" err="1"/>
                  <a:t>Golenbock</a:t>
                </a:r>
                <a:r>
                  <a:rPr lang="en-US" sz="900" b="1" dirty="0"/>
                  <a:t> </a:t>
                </a:r>
                <a:r>
                  <a:rPr lang="en-US" sz="900" b="1" dirty="0" err="1"/>
                  <a:t>Eiseman</a:t>
                </a:r>
                <a:r>
                  <a:rPr lang="en-US" sz="900" b="1" dirty="0"/>
                  <a:t> </a:t>
                </a:r>
                <a:r>
                  <a:rPr lang="en-US" sz="900" b="1" dirty="0" err="1"/>
                  <a:t>Assor</a:t>
                </a:r>
                <a:r>
                  <a:rPr lang="en-US" sz="900" b="1" dirty="0"/>
                  <a:t> Bell &amp; </a:t>
                </a:r>
                <a:r>
                  <a:rPr lang="en-US" sz="900" b="1" dirty="0" err="1"/>
                  <a:t>Peskoe</a:t>
                </a:r>
                <a:r>
                  <a:rPr lang="en-US" sz="900" b="1" dirty="0"/>
                  <a:t> LLP</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58525" y="3371589"/>
              <a:ext cx="1205714" cy="385828"/>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443913581"/>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409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74C046C-7F7B-45F4-8AA3-C66E3E9F32F1}" type="slidenum">
              <a:rPr lang="en-US" smtClean="0">
                <a:solidFill>
                  <a:prstClr val="black"/>
                </a:solidFill>
                <a:latin typeface="Calibri" pitchFamily="34" charset="0"/>
              </a:rPr>
              <a:pPr eaLnBrk="1" hangingPunct="1"/>
              <a:t>4</a:t>
            </a:fld>
            <a:endParaRPr lang="en-US" dirty="0">
              <a:solidFill>
                <a:prstClr val="black"/>
              </a:solidFill>
              <a:latin typeface="Calibri" pitchFamily="34" charset="0"/>
            </a:endParaRPr>
          </a:p>
        </p:txBody>
      </p:sp>
      <p:sp>
        <p:nvSpPr>
          <p:cNvPr id="4100" name="TextBox 3"/>
          <p:cNvSpPr txBox="1">
            <a:spLocks noChangeArrowheads="1"/>
          </p:cNvSpPr>
          <p:nvPr/>
        </p:nvSpPr>
        <p:spPr bwMode="auto">
          <a:xfrm>
            <a:off x="304800" y="3059489"/>
            <a:ext cx="8534400" cy="2941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171450" indent="-171450" algn="just" eaLnBrk="1" fontAlgn="base" hangingPunct="1">
              <a:lnSpc>
                <a:spcPct val="130000"/>
              </a:lnSpc>
              <a:spcBef>
                <a:spcPct val="0"/>
              </a:spcBef>
              <a:spcAft>
                <a:spcPct val="0"/>
              </a:spcAft>
              <a:buFont typeface="Wingdings" panose="05000000000000000000" pitchFamily="2" charset="2"/>
              <a:buChar char="Ø"/>
            </a:pPr>
            <a:endParaRPr lang="en-US" altLang="en-US" sz="1000" dirty="0">
              <a:solidFill>
                <a:srgbClr val="000000"/>
              </a:solidFill>
              <a:latin typeface="Arial" charset="0"/>
            </a:endParaRPr>
          </a:p>
          <a:p>
            <a:pPr marL="171450" indent="-171450" algn="just" eaLnBrk="1" fontAlgn="base" hangingPunct="1">
              <a:lnSpc>
                <a:spcPct val="130000"/>
              </a:lnSpc>
              <a:spcBef>
                <a:spcPct val="0"/>
              </a:spcBef>
              <a:spcAft>
                <a:spcPct val="0"/>
              </a:spcAft>
              <a:buFont typeface="Wingdings" panose="05000000000000000000" pitchFamily="2" charset="2"/>
              <a:buChar char="Ø"/>
            </a:pPr>
            <a:r>
              <a:rPr lang="en-US" altLang="en-US" sz="1000" dirty="0">
                <a:solidFill>
                  <a:srgbClr val="000000"/>
                </a:solidFill>
                <a:latin typeface="Arial" charset="0"/>
              </a:rPr>
              <a:t>If you are listening on a laptop, you may need to use headphones as some laptops speakers are not sufficiently amplified enough to hear the presentations. If you do not have headphones and cannot hear the webcast send an email to </a:t>
            </a:r>
            <a:r>
              <a:rPr lang="en-US" altLang="en-US" sz="1000" dirty="0">
                <a:solidFill>
                  <a:srgbClr val="000000"/>
                </a:solidFill>
                <a:latin typeface="Arial" charset="0"/>
                <a:hlinkClick r:id="rId4"/>
              </a:rPr>
              <a:t>info@theknowledgegroup.org</a:t>
            </a:r>
            <a:r>
              <a:rPr lang="en-US" altLang="en-US" sz="1000" dirty="0">
                <a:solidFill>
                  <a:srgbClr val="000000"/>
                </a:solidFill>
                <a:latin typeface="Arial" charset="0"/>
              </a:rPr>
              <a:t> and we will send you the dial in phone number.</a:t>
            </a:r>
          </a:p>
          <a:p>
            <a:pPr marL="177800" indent="-177800" algn="just" eaLnBrk="1" fontAlgn="base" hangingPunct="1">
              <a:lnSpc>
                <a:spcPct val="150000"/>
              </a:lnSpc>
              <a:spcBef>
                <a:spcPct val="0"/>
              </a:spcBef>
              <a:spcAft>
                <a:spcPct val="0"/>
              </a:spcAft>
              <a:buFont typeface="Wingdings" pitchFamily="2" charset="2"/>
              <a:buChar char="Ø"/>
            </a:pPr>
            <a:endParaRPr lang="en-US" altLang="en-US" sz="1000" dirty="0">
              <a:solidFill>
                <a:srgbClr val="000000"/>
              </a:solidFill>
              <a:latin typeface="Arial" charset="0"/>
            </a:endParaRPr>
          </a:p>
          <a:p>
            <a:pPr marL="177800" indent="-177800" algn="just" eaLnBrk="1" fontAlgn="base" hangingPunct="1">
              <a:lnSpc>
                <a:spcPct val="150000"/>
              </a:lnSpc>
              <a:spcBef>
                <a:spcPct val="0"/>
              </a:spcBef>
              <a:spcAft>
                <a:spcPct val="0"/>
              </a:spcAft>
              <a:buFont typeface="Wingdings" pitchFamily="2" charset="2"/>
              <a:buChar char="Ø"/>
            </a:pPr>
            <a:r>
              <a:rPr lang="en-US" altLang="en-US" sz="1000" dirty="0">
                <a:solidFill>
                  <a:srgbClr val="000000"/>
                </a:solidFill>
                <a:latin typeface="Arial" charset="0"/>
              </a:rPr>
              <a:t>About an hour or so after the event, you'll be sent a survey via email asking you for your feedback on your experience with this event today - it's designed to take less than two minutes to complete, and it helps us to understand how to wisely invest your time in future events. Your feedback is greatly appreciated. If you are applying for continuing education credit, completions of the surveys are mandatory as per your state boards and bars. 6 secret words (3 for each credit hour) will be given throughout the presentation. We will ask you to fill these words into the survey as proof of your attendance. Please stay tuned for the secret word. </a:t>
            </a:r>
            <a:r>
              <a:rPr lang="en-PH" sz="1000" dirty="0"/>
              <a:t>If you miss a secret word please refer to the FAQ.Help tab to the right. </a:t>
            </a:r>
            <a:endParaRPr lang="en-US" altLang="en-US" sz="1000" dirty="0">
              <a:solidFill>
                <a:srgbClr val="000000"/>
              </a:solidFill>
              <a:latin typeface="Arial" charset="0"/>
            </a:endParaRPr>
          </a:p>
          <a:p>
            <a:pPr algn="just" eaLnBrk="1" fontAlgn="base" hangingPunct="1">
              <a:lnSpc>
                <a:spcPct val="150000"/>
              </a:lnSpc>
              <a:spcBef>
                <a:spcPct val="0"/>
              </a:spcBef>
              <a:spcAft>
                <a:spcPct val="0"/>
              </a:spcAft>
              <a:buFont typeface="Wingdings" pitchFamily="2" charset="2"/>
              <a:buChar char="Ø"/>
            </a:pPr>
            <a:endParaRPr lang="en-PH" altLang="en-US" sz="1000" dirty="0">
              <a:solidFill>
                <a:srgbClr val="000000"/>
              </a:solidFill>
              <a:latin typeface="Arial" charset="0"/>
            </a:endParaRPr>
          </a:p>
          <a:p>
            <a:pPr marL="177800" indent="-177800" algn="just" eaLnBrk="1" fontAlgn="base" hangingPunct="1">
              <a:lnSpc>
                <a:spcPct val="150000"/>
              </a:lnSpc>
              <a:spcBef>
                <a:spcPct val="0"/>
              </a:spcBef>
              <a:spcAft>
                <a:spcPct val="0"/>
              </a:spcAft>
              <a:buFont typeface="Wingdings" pitchFamily="2" charset="2"/>
              <a:buChar char="Ø"/>
            </a:pPr>
            <a:r>
              <a:rPr lang="en-US" altLang="en-US" sz="1000" dirty="0">
                <a:solidFill>
                  <a:srgbClr val="000000"/>
                </a:solidFill>
                <a:latin typeface="Arial" charset="0"/>
              </a:rPr>
              <a:t>Speakers, I will be giving out the secret words at randomly selected times. I may have to break into your presentation briefly to read the secret word. Pardon the interruption.</a:t>
            </a:r>
            <a:endParaRPr lang="en-PH" altLang="en-US" sz="1000" dirty="0">
              <a:solidFill>
                <a:srgbClr val="000000"/>
              </a:solidFill>
              <a:latin typeface="Arial" charset="0"/>
            </a:endParaRPr>
          </a:p>
        </p:txBody>
      </p:sp>
    </p:spTree>
    <p:extLst>
      <p:ext uri="{BB962C8B-B14F-4D97-AF65-F5344CB8AC3E}">
        <p14:creationId xmlns:p14="http://schemas.microsoft.com/office/powerpoint/2010/main" val="351293779"/>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5"/>
          <p:cNvSpPr>
            <a:spLocks noChangeArrowheads="1"/>
          </p:cNvSpPr>
          <p:nvPr/>
        </p:nvSpPr>
        <p:spPr bwMode="auto">
          <a:xfrm>
            <a:off x="304800" y="2590800"/>
            <a:ext cx="8534400" cy="13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ts val="580"/>
              </a:spcBef>
              <a:spcAft>
                <a:spcPts val="0"/>
              </a:spcAft>
              <a:buClr>
                <a:srgbClr val="648A7E"/>
              </a:buClr>
              <a:buSzPct val="85000"/>
            </a:pPr>
            <a:r>
              <a:rPr lang="en-US" sz="1600" b="1" dirty="0">
                <a:solidFill>
                  <a:prstClr val="black"/>
                </a:solidFill>
              </a:rPr>
              <a:t>How far reaching is the 2d Circuit’s decision?</a:t>
            </a:r>
          </a:p>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Does filing putative class action satisfy 25% threshold?</a:t>
            </a:r>
          </a:p>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Effect on guarantees/release of guarantees</a:t>
            </a:r>
          </a:p>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Alternative remedies</a:t>
            </a: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40</a:t>
            </a:fld>
            <a:endParaRPr lang="en-US">
              <a:latin typeface="Calibri" pitchFamily="34" charset="0"/>
            </a:endParaRPr>
          </a:p>
        </p:txBody>
      </p:sp>
      <p:grpSp>
        <p:nvGrpSpPr>
          <p:cNvPr id="12" name="Group 11"/>
          <p:cNvGrpSpPr/>
          <p:nvPr/>
        </p:nvGrpSpPr>
        <p:grpSpPr>
          <a:xfrm>
            <a:off x="2647016" y="1224795"/>
            <a:ext cx="3733800" cy="914400"/>
            <a:chOff x="2708041" y="3355369"/>
            <a:chExt cx="3733800" cy="914400"/>
          </a:xfrm>
        </p:grpSpPr>
        <p:grpSp>
          <p:nvGrpSpPr>
            <p:cNvPr id="13" name="Group 6"/>
            <p:cNvGrpSpPr>
              <a:grpSpLocks/>
            </p:cNvGrpSpPr>
            <p:nvPr/>
          </p:nvGrpSpPr>
          <p:grpSpPr bwMode="auto">
            <a:xfrm>
              <a:off x="2708041" y="3355369"/>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Jonathan F. </a:t>
                </a:r>
                <a:r>
                  <a:rPr lang="en-US" sz="1000" b="1" dirty="0" err="1"/>
                  <a:t>Flaxer</a:t>
                </a:r>
                <a:r>
                  <a:rPr lang="en-US" sz="1000" dirty="0"/>
                  <a:t/>
                </a:r>
                <a:br>
                  <a:rPr lang="en-US" sz="1000" dirty="0"/>
                </a:br>
                <a:r>
                  <a:rPr lang="en-US" sz="1000" i="1" dirty="0"/>
                  <a:t>Partner</a:t>
                </a:r>
                <a:r>
                  <a:rPr lang="en-US" sz="1000" dirty="0"/>
                  <a:t/>
                </a:r>
                <a:br>
                  <a:rPr lang="en-US" sz="1000" dirty="0"/>
                </a:br>
                <a:r>
                  <a:rPr lang="en-US" sz="900" b="1" dirty="0" err="1"/>
                  <a:t>Golenbock</a:t>
                </a:r>
                <a:r>
                  <a:rPr lang="en-US" sz="900" b="1" dirty="0"/>
                  <a:t> </a:t>
                </a:r>
                <a:r>
                  <a:rPr lang="en-US" sz="900" b="1" dirty="0" err="1"/>
                  <a:t>Eiseman</a:t>
                </a:r>
                <a:r>
                  <a:rPr lang="en-US" sz="900" b="1" dirty="0"/>
                  <a:t> </a:t>
                </a:r>
                <a:r>
                  <a:rPr lang="en-US" sz="900" b="1" dirty="0" err="1"/>
                  <a:t>Assor</a:t>
                </a:r>
                <a:r>
                  <a:rPr lang="en-US" sz="900" b="1" dirty="0"/>
                  <a:t> Bell &amp; </a:t>
                </a:r>
                <a:r>
                  <a:rPr lang="en-US" sz="900" b="1" dirty="0" err="1"/>
                  <a:t>Peskoe</a:t>
                </a:r>
                <a:r>
                  <a:rPr lang="en-US" sz="900" b="1" dirty="0"/>
                  <a:t> LLP</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58525" y="3371589"/>
              <a:ext cx="1205714" cy="385828"/>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27849318"/>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5"/>
          <p:cNvSpPr>
            <a:spLocks noChangeArrowheads="1"/>
          </p:cNvSpPr>
          <p:nvPr/>
        </p:nvSpPr>
        <p:spPr bwMode="auto">
          <a:xfrm>
            <a:off x="304800" y="2590800"/>
            <a:ext cx="8534400" cy="260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fontAlgn="auto">
              <a:spcBef>
                <a:spcPts val="580"/>
              </a:spcBef>
              <a:spcAft>
                <a:spcPts val="0"/>
              </a:spcAft>
              <a:buClr>
                <a:srgbClr val="648A7E"/>
              </a:buClr>
              <a:buSzPct val="85000"/>
            </a:pPr>
            <a:r>
              <a:rPr lang="en-US" sz="1600" b="1" dirty="0">
                <a:solidFill>
                  <a:prstClr val="black"/>
                </a:solidFill>
              </a:rPr>
              <a:t>When Is Voting Required?</a:t>
            </a:r>
          </a:p>
          <a:p>
            <a:pPr marL="274320" lvl="0" indent="-274320" fontAlgn="auto">
              <a:spcBef>
                <a:spcPts val="580"/>
              </a:spcBef>
              <a:spcAft>
                <a:spcPts val="0"/>
              </a:spcAft>
              <a:buClr>
                <a:srgbClr val="648A7E"/>
              </a:buClr>
              <a:buSzPct val="85000"/>
              <a:buFont typeface="Wingdings 2"/>
              <a:buChar char=""/>
            </a:pPr>
            <a:r>
              <a:rPr lang="en-US" sz="1600" b="1" i="1" dirty="0">
                <a:solidFill>
                  <a:prstClr val="black"/>
                </a:solidFill>
              </a:rPr>
              <a:t>GSO Coastline Credit Partners v. Global A&amp;T Electronics</a:t>
            </a:r>
          </a:p>
          <a:p>
            <a:pPr marL="274320" lvl="0" indent="-274320" fontAlgn="auto">
              <a:spcBef>
                <a:spcPts val="580"/>
              </a:spcBef>
              <a:spcAft>
                <a:spcPts val="0"/>
              </a:spcAft>
              <a:buClr>
                <a:srgbClr val="648A7E"/>
              </a:buClr>
              <a:buSzPct val="85000"/>
              <a:buFont typeface="Wingdings 2"/>
              <a:buChar char=""/>
            </a:pPr>
            <a:r>
              <a:rPr lang="en-US" sz="1600" b="1" dirty="0">
                <a:solidFill>
                  <a:prstClr val="black"/>
                </a:solidFill>
              </a:rPr>
              <a:t>Drafting and other practical considerations for investors and indenture trustees</a:t>
            </a: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a:p>
            <a:pPr lvl="0" fontAlgn="auto">
              <a:spcBef>
                <a:spcPts val="580"/>
              </a:spcBef>
              <a:spcAft>
                <a:spcPts val="0"/>
              </a:spcAft>
              <a:buClr>
                <a:srgbClr val="648A7E"/>
              </a:buClr>
              <a:buSzPct val="85000"/>
            </a:pPr>
            <a:r>
              <a:rPr lang="en-US" sz="1600" b="1" dirty="0">
                <a:solidFill>
                  <a:prstClr val="black"/>
                </a:solidFill>
              </a:rPr>
              <a:t>Discussion Regarding Conflicts of Interest in </a:t>
            </a:r>
            <a:r>
              <a:rPr lang="en-US" sz="1600" b="1" i="1" dirty="0">
                <a:solidFill>
                  <a:prstClr val="black"/>
                </a:solidFill>
              </a:rPr>
              <a:t>Cliffs Natural Resources</a:t>
            </a: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a:p>
            <a:pPr marL="274320" lvl="0" indent="-274320" fontAlgn="auto">
              <a:spcBef>
                <a:spcPts val="580"/>
              </a:spcBef>
              <a:spcAft>
                <a:spcPts val="0"/>
              </a:spcAft>
              <a:buClr>
                <a:srgbClr val="648A7E"/>
              </a:buClr>
              <a:buSzPct val="85000"/>
              <a:buFont typeface="Wingdings 2"/>
              <a:buChar char=""/>
            </a:pPr>
            <a:endParaRPr lang="en-US" sz="1600" b="1" dirty="0">
              <a:solidFill>
                <a:prstClr val="black"/>
              </a:solidFill>
            </a:endParaRPr>
          </a:p>
        </p:txBody>
      </p:sp>
      <p:sp>
        <p:nvSpPr>
          <p:cNvPr id="15364"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5365"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979231-6DBA-4C40-B98F-8F21A2157F24}" type="slidenum">
              <a:rPr lang="en-US" smtClean="0">
                <a:latin typeface="Calibri" pitchFamily="34" charset="0"/>
              </a:rPr>
              <a:pPr eaLnBrk="1" hangingPunct="1"/>
              <a:t>41</a:t>
            </a:fld>
            <a:endParaRPr lang="en-US">
              <a:latin typeface="Calibri" pitchFamily="34" charset="0"/>
            </a:endParaRPr>
          </a:p>
        </p:txBody>
      </p:sp>
      <p:grpSp>
        <p:nvGrpSpPr>
          <p:cNvPr id="12" name="Group 11"/>
          <p:cNvGrpSpPr/>
          <p:nvPr/>
        </p:nvGrpSpPr>
        <p:grpSpPr>
          <a:xfrm>
            <a:off x="2647016" y="1224795"/>
            <a:ext cx="3733800" cy="914400"/>
            <a:chOff x="2708041" y="3355369"/>
            <a:chExt cx="3733800" cy="914400"/>
          </a:xfrm>
        </p:grpSpPr>
        <p:grpSp>
          <p:nvGrpSpPr>
            <p:cNvPr id="13" name="Group 6"/>
            <p:cNvGrpSpPr>
              <a:grpSpLocks/>
            </p:cNvGrpSpPr>
            <p:nvPr/>
          </p:nvGrpSpPr>
          <p:grpSpPr bwMode="auto">
            <a:xfrm>
              <a:off x="2708041" y="3355369"/>
              <a:ext cx="3733800" cy="914400"/>
              <a:chOff x="4648200" y="2286001"/>
              <a:chExt cx="3733800" cy="914400"/>
            </a:xfrm>
          </p:grpSpPr>
          <p:grpSp>
            <p:nvGrpSpPr>
              <p:cNvPr id="15" name="Group 34"/>
              <p:cNvGrpSpPr>
                <a:grpSpLocks/>
              </p:cNvGrpSpPr>
              <p:nvPr/>
            </p:nvGrpSpPr>
            <p:grpSpPr bwMode="auto">
              <a:xfrm>
                <a:off x="4648200" y="2286001"/>
                <a:ext cx="3733800" cy="914400"/>
                <a:chOff x="4648200" y="3429000"/>
                <a:chExt cx="3733800" cy="914264"/>
              </a:xfrm>
            </p:grpSpPr>
            <p:sp>
              <p:nvSpPr>
                <p:cNvPr id="19"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0"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16"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Jonathan F. </a:t>
                </a:r>
                <a:r>
                  <a:rPr lang="en-US" sz="1000" b="1" dirty="0" err="1"/>
                  <a:t>Flaxer</a:t>
                </a:r>
                <a:r>
                  <a:rPr lang="en-US" sz="1000" dirty="0"/>
                  <a:t/>
                </a:r>
                <a:br>
                  <a:rPr lang="en-US" sz="1000" dirty="0"/>
                </a:br>
                <a:r>
                  <a:rPr lang="en-US" sz="1000" i="1" dirty="0"/>
                  <a:t>Partner</a:t>
                </a:r>
                <a:r>
                  <a:rPr lang="en-US" sz="1000" dirty="0"/>
                  <a:t/>
                </a:r>
                <a:br>
                  <a:rPr lang="en-US" sz="1000" dirty="0"/>
                </a:br>
                <a:r>
                  <a:rPr lang="en-US" sz="900" b="1" dirty="0" err="1"/>
                  <a:t>Golenbock</a:t>
                </a:r>
                <a:r>
                  <a:rPr lang="en-US" sz="900" b="1" dirty="0"/>
                  <a:t> </a:t>
                </a:r>
                <a:r>
                  <a:rPr lang="en-US" sz="900" b="1" dirty="0" err="1"/>
                  <a:t>Eiseman</a:t>
                </a:r>
                <a:r>
                  <a:rPr lang="en-US" sz="900" b="1" dirty="0"/>
                  <a:t> </a:t>
                </a:r>
                <a:r>
                  <a:rPr lang="en-US" sz="900" b="1" dirty="0" err="1"/>
                  <a:t>Assor</a:t>
                </a:r>
                <a:r>
                  <a:rPr lang="en-US" sz="900" b="1" dirty="0"/>
                  <a:t> Bell &amp; </a:t>
                </a:r>
                <a:r>
                  <a:rPr lang="en-US" sz="900" b="1" dirty="0" err="1"/>
                  <a:t>Peskoe</a:t>
                </a:r>
                <a:r>
                  <a:rPr lang="en-US" sz="900" b="1" dirty="0"/>
                  <a:t> LLP</a:t>
                </a:r>
                <a:endParaRPr lang="en-PH" sz="1000" dirty="0"/>
              </a:p>
            </p:txBody>
          </p:sp>
          <p:pic>
            <p:nvPicPr>
              <p:cNvPr id="1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58525" y="3371589"/>
              <a:ext cx="1205714" cy="385828"/>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40659365"/>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Box 40"/>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638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6B19AC5-7F51-4C54-A603-60CAB9DACCA6}" type="slidenum">
              <a:rPr lang="en-US" smtClean="0">
                <a:latin typeface="Calibri" pitchFamily="34" charset="0"/>
              </a:rPr>
              <a:pPr eaLnBrk="1" hangingPunct="1"/>
              <a:t>42</a:t>
            </a:fld>
            <a:endParaRPr lang="en-US">
              <a:latin typeface="Calibri" pitchFamily="34" charset="0"/>
            </a:endParaRPr>
          </a:p>
        </p:txBody>
      </p:sp>
      <p:sp>
        <p:nvSpPr>
          <p:cNvPr id="20" name="TextBox 6"/>
          <p:cNvSpPr txBox="1">
            <a:spLocks noChangeArrowheads="1"/>
          </p:cNvSpPr>
          <p:nvPr/>
        </p:nvSpPr>
        <p:spPr bwMode="auto">
          <a:xfrm>
            <a:off x="-228600" y="1214077"/>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b="1" dirty="0">
                <a:solidFill>
                  <a:srgbClr val="00B0F0"/>
                </a:solidFill>
              </a:rPr>
              <a:t>          </a:t>
            </a:r>
            <a:r>
              <a:rPr lang="en-PH" b="1" u="sng" dirty="0">
                <a:solidFill>
                  <a:srgbClr val="00B0F0"/>
                </a:solidFill>
              </a:rPr>
              <a:t>Contact Info:</a:t>
            </a:r>
            <a:endParaRPr lang="en-US" b="1" u="sng" dirty="0">
              <a:solidFill>
                <a:srgbClr val="00B0F0"/>
              </a:solidFill>
            </a:endParaRPr>
          </a:p>
        </p:txBody>
      </p:sp>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384" y="1828800"/>
            <a:ext cx="1519671" cy="1519671"/>
          </a:xfrm>
          <a:prstGeom prst="rect">
            <a:avLst/>
          </a:prstGeom>
        </p:spPr>
      </p:pic>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384" y="3881871"/>
            <a:ext cx="1519671" cy="1519671"/>
          </a:xfrm>
          <a:prstGeom prst="rect">
            <a:avLst/>
          </a:prstGeom>
        </p:spPr>
      </p:pic>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72256" y="1828800"/>
            <a:ext cx="1519671" cy="1519671"/>
          </a:xfrm>
          <a:prstGeom prst="rect">
            <a:avLst/>
          </a:prstGeom>
        </p:spPr>
      </p:pic>
      <p:sp>
        <p:nvSpPr>
          <p:cNvPr id="26" name="TextBox 25"/>
          <p:cNvSpPr txBox="1"/>
          <p:nvPr/>
        </p:nvSpPr>
        <p:spPr>
          <a:xfrm>
            <a:off x="2088022" y="1900671"/>
            <a:ext cx="2773822" cy="1384995"/>
          </a:xfrm>
          <a:prstGeom prst="rect">
            <a:avLst/>
          </a:prstGeom>
          <a:noFill/>
        </p:spPr>
        <p:txBody>
          <a:bodyPr wrap="square" rtlCol="0">
            <a:spAutoFit/>
          </a:bodyPr>
          <a:lstStyle/>
          <a:p>
            <a:r>
              <a:rPr lang="en-US" sz="1200" b="1" dirty="0"/>
              <a:t>Shane G. Ramsey</a:t>
            </a:r>
            <a:r>
              <a:rPr lang="en-US" sz="1200" dirty="0"/>
              <a:t/>
            </a:r>
            <a:br>
              <a:rPr lang="en-US" sz="1200" dirty="0"/>
            </a:br>
            <a:r>
              <a:rPr lang="en-US" sz="1200" i="1" dirty="0"/>
              <a:t>Partner</a:t>
            </a:r>
            <a:r>
              <a:rPr lang="en-US" sz="1200" dirty="0"/>
              <a:t/>
            </a:r>
            <a:br>
              <a:rPr lang="en-US" sz="1200" dirty="0"/>
            </a:br>
            <a:r>
              <a:rPr lang="en-US" sz="1200" b="1" dirty="0"/>
              <a:t>Nelson Mullins Riley &amp; Scarborough LLP</a:t>
            </a:r>
          </a:p>
          <a:p>
            <a:endParaRPr lang="en-US" sz="1200" b="1" dirty="0"/>
          </a:p>
          <a:p>
            <a:r>
              <a:rPr lang="en-US" sz="1200" dirty="0"/>
              <a:t>E: </a:t>
            </a:r>
            <a:r>
              <a:rPr lang="en-US" sz="1200" dirty="0">
                <a:hlinkClick r:id="rId5"/>
              </a:rPr>
              <a:t>shane.ramsey@nelsonmullins.com</a:t>
            </a:r>
            <a:r>
              <a:rPr lang="en-US" sz="1200" dirty="0"/>
              <a:t> </a:t>
            </a:r>
          </a:p>
          <a:p>
            <a:r>
              <a:rPr lang="en-US" sz="1200" dirty="0"/>
              <a:t>T: (615) 664-5355</a:t>
            </a:r>
          </a:p>
        </p:txBody>
      </p:sp>
      <p:sp>
        <p:nvSpPr>
          <p:cNvPr id="27" name="TextBox 26"/>
          <p:cNvSpPr txBox="1"/>
          <p:nvPr/>
        </p:nvSpPr>
        <p:spPr>
          <a:xfrm>
            <a:off x="2102948" y="3958071"/>
            <a:ext cx="2454095" cy="1384995"/>
          </a:xfrm>
          <a:prstGeom prst="rect">
            <a:avLst/>
          </a:prstGeom>
          <a:noFill/>
        </p:spPr>
        <p:txBody>
          <a:bodyPr wrap="square" rtlCol="0">
            <a:spAutoFit/>
          </a:bodyPr>
          <a:lstStyle/>
          <a:p>
            <a:r>
              <a:rPr lang="en-US" sz="1200" b="1" dirty="0"/>
              <a:t>Jonathan F. </a:t>
            </a:r>
            <a:r>
              <a:rPr lang="en-US" sz="1200" b="1" dirty="0" err="1"/>
              <a:t>Flaxer</a:t>
            </a:r>
            <a:r>
              <a:rPr lang="en-US" sz="1200" dirty="0"/>
              <a:t/>
            </a:r>
            <a:br>
              <a:rPr lang="en-US" sz="1200" dirty="0"/>
            </a:br>
            <a:r>
              <a:rPr lang="en-US" sz="1200" i="1" dirty="0"/>
              <a:t>Partner</a:t>
            </a:r>
            <a:r>
              <a:rPr lang="en-US" sz="1200" dirty="0"/>
              <a:t/>
            </a:r>
            <a:br>
              <a:rPr lang="en-US" sz="1200" dirty="0"/>
            </a:br>
            <a:r>
              <a:rPr lang="en-US" sz="1200" b="1" dirty="0" err="1"/>
              <a:t>Golenbock</a:t>
            </a:r>
            <a:r>
              <a:rPr lang="en-US" sz="1200" b="1" dirty="0"/>
              <a:t> </a:t>
            </a:r>
            <a:r>
              <a:rPr lang="en-US" sz="1200" b="1" dirty="0" err="1"/>
              <a:t>Eiseman</a:t>
            </a:r>
            <a:r>
              <a:rPr lang="en-US" sz="1200" b="1" dirty="0"/>
              <a:t> </a:t>
            </a:r>
            <a:r>
              <a:rPr lang="en-US" sz="1200" b="1" dirty="0" err="1"/>
              <a:t>Assor</a:t>
            </a:r>
            <a:r>
              <a:rPr lang="en-US" sz="1200" b="1" dirty="0"/>
              <a:t> Bell &amp; </a:t>
            </a:r>
            <a:r>
              <a:rPr lang="en-US" sz="1200" b="1" dirty="0" err="1"/>
              <a:t>Peskoe</a:t>
            </a:r>
            <a:r>
              <a:rPr lang="en-US" sz="1200" b="1" dirty="0"/>
              <a:t> LLP</a:t>
            </a:r>
          </a:p>
          <a:p>
            <a:endParaRPr lang="en-US" sz="1200" dirty="0"/>
          </a:p>
          <a:p>
            <a:r>
              <a:rPr lang="en-US" sz="1200" dirty="0"/>
              <a:t>E: </a:t>
            </a:r>
            <a:r>
              <a:rPr lang="en-US" sz="1200" dirty="0">
                <a:hlinkClick r:id="rId6"/>
              </a:rPr>
              <a:t>jflaxer@golenbock.com</a:t>
            </a:r>
            <a:endParaRPr lang="en-US" sz="1200" dirty="0"/>
          </a:p>
          <a:p>
            <a:r>
              <a:rPr lang="en-US" sz="1200" dirty="0"/>
              <a:t>T: (212) 907-7327</a:t>
            </a:r>
          </a:p>
        </p:txBody>
      </p:sp>
      <p:sp>
        <p:nvSpPr>
          <p:cNvPr id="28" name="TextBox 27"/>
          <p:cNvSpPr txBox="1"/>
          <p:nvPr/>
        </p:nvSpPr>
        <p:spPr>
          <a:xfrm>
            <a:off x="6583822" y="1900671"/>
            <a:ext cx="2362200" cy="1384995"/>
          </a:xfrm>
          <a:prstGeom prst="rect">
            <a:avLst/>
          </a:prstGeom>
          <a:noFill/>
        </p:spPr>
        <p:txBody>
          <a:bodyPr wrap="square" rtlCol="0">
            <a:spAutoFit/>
          </a:bodyPr>
          <a:lstStyle/>
          <a:p>
            <a:r>
              <a:rPr lang="en-US" sz="1200" b="1" dirty="0"/>
              <a:t>Dawn Stachler</a:t>
            </a:r>
            <a:r>
              <a:rPr lang="en-US" sz="1200" dirty="0"/>
              <a:t/>
            </a:r>
            <a:br>
              <a:rPr lang="en-US" sz="1200" dirty="0"/>
            </a:br>
            <a:r>
              <a:rPr lang="en-US" sz="1200" i="1" dirty="0"/>
              <a:t>Associate Attorney / Of Counsel</a:t>
            </a:r>
            <a:r>
              <a:rPr lang="en-US" sz="1200" dirty="0"/>
              <a:t/>
            </a:r>
            <a:br>
              <a:rPr lang="en-US" sz="1200" dirty="0"/>
            </a:br>
            <a:r>
              <a:rPr lang="en-US" sz="1200" b="1" dirty="0"/>
              <a:t>BP Peterman Law Group, LLC / Wilson </a:t>
            </a:r>
            <a:r>
              <a:rPr lang="en-US" sz="1200" b="1" dirty="0" err="1"/>
              <a:t>Keadjian</a:t>
            </a:r>
            <a:r>
              <a:rPr lang="en-US" sz="1200" b="1" dirty="0"/>
              <a:t> </a:t>
            </a:r>
            <a:r>
              <a:rPr lang="en-US" sz="1200" b="1" dirty="0" err="1"/>
              <a:t>Browndorf</a:t>
            </a:r>
            <a:endParaRPr lang="en-US" sz="1200" b="1" dirty="0"/>
          </a:p>
          <a:p>
            <a:endParaRPr lang="en-US" sz="1200" b="1" dirty="0"/>
          </a:p>
          <a:p>
            <a:r>
              <a:rPr lang="en-US" sz="1200" dirty="0"/>
              <a:t>E: </a:t>
            </a:r>
            <a:r>
              <a:rPr lang="en-US" sz="1200" dirty="0">
                <a:hlinkClick r:id="rId7"/>
              </a:rPr>
              <a:t>dstachler@bplawgroup.com</a:t>
            </a:r>
            <a:r>
              <a:rPr lang="en-US" sz="1200" dirty="0"/>
              <a:t> </a:t>
            </a:r>
          </a:p>
          <a:p>
            <a:r>
              <a:rPr lang="en-US" sz="1200" dirty="0"/>
              <a:t>T: (949) 247-7774</a:t>
            </a:r>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5"/>
          <p:cNvGrpSpPr>
            <a:grpSpLocks/>
          </p:cNvGrpSpPr>
          <p:nvPr/>
        </p:nvGrpSpPr>
        <p:grpSpPr bwMode="auto">
          <a:xfrm>
            <a:off x="0" y="5715000"/>
            <a:ext cx="9144000" cy="609600"/>
            <a:chOff x="946964" y="5384787"/>
            <a:chExt cx="7190154" cy="914404"/>
          </a:xfrm>
        </p:grpSpPr>
        <p:sp>
          <p:nvSpPr>
            <p:cNvPr id="5" name="Rectangle 4"/>
            <p:cNvSpPr/>
            <p:nvPr/>
          </p:nvSpPr>
          <p:spPr bwMode="auto">
            <a:xfrm rot="10800000" flipV="1">
              <a:off x="946964" y="5384787"/>
              <a:ext cx="7190154" cy="914404"/>
            </a:xfrm>
            <a:prstGeom prst="rect">
              <a:avLst/>
            </a:prstGeom>
            <a:gradFill flip="none" rotWithShape="1">
              <a:gsLst>
                <a:gs pos="0">
                  <a:srgbClr val="002060">
                    <a:tint val="66000"/>
                    <a:satMod val="160000"/>
                  </a:srgbClr>
                </a:gs>
                <a:gs pos="50000">
                  <a:srgbClr val="002060">
                    <a:tint val="44500"/>
                    <a:satMod val="160000"/>
                  </a:srgbClr>
                </a:gs>
                <a:gs pos="100000">
                  <a:srgbClr val="002060">
                    <a:tint val="23500"/>
                    <a:satMod val="160000"/>
                  </a:srgbClr>
                </a:gs>
              </a:gsLst>
              <a:lin ang="5400000" scaled="1"/>
              <a:tileRect/>
            </a:gradFill>
            <a:ln w="19050">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fontAlgn="auto">
                <a:spcBef>
                  <a:spcPts val="0"/>
                </a:spcBef>
                <a:spcAft>
                  <a:spcPts val="0"/>
                </a:spcAft>
                <a:defRPr/>
              </a:pPr>
              <a:endParaRPr lang="en-US">
                <a:latin typeface="Arial" pitchFamily="34" charset="0"/>
                <a:cs typeface="Arial" pitchFamily="34" charset="0"/>
              </a:endParaRPr>
            </a:p>
          </p:txBody>
        </p:sp>
        <p:sp>
          <p:nvSpPr>
            <p:cNvPr id="6" name="TextBox 5"/>
            <p:cNvSpPr txBox="1"/>
            <p:nvPr/>
          </p:nvSpPr>
          <p:spPr bwMode="auto">
            <a:xfrm>
              <a:off x="1066800" y="5384787"/>
              <a:ext cx="7010400" cy="862016"/>
            </a:xfrm>
            <a:prstGeom prst="rect">
              <a:avLst/>
            </a:prstGeom>
            <a:noFill/>
          </p:spPr>
          <p:txBody>
            <a:bodyPr>
              <a:spAutoFit/>
            </a:bodyPr>
            <a:lstStyle/>
            <a:p>
              <a:pPr fontAlgn="auto">
                <a:lnSpc>
                  <a:spcPct val="150000"/>
                </a:lnSpc>
                <a:spcBef>
                  <a:spcPts val="0"/>
                </a:spcBef>
                <a:spcAft>
                  <a:spcPts val="0"/>
                </a:spcAft>
                <a:defRPr/>
              </a:pPr>
              <a:r>
                <a:rPr lang="en-US" sz="800" i="1" dirty="0">
                  <a:solidFill>
                    <a:srgbClr val="FF0000"/>
                  </a:solidFill>
                </a:rPr>
                <a:t>►</a:t>
              </a:r>
              <a:r>
                <a:rPr lang="en-US" sz="800" i="1" dirty="0">
                  <a:solidFill>
                    <a:schemeClr val="tx1">
                      <a:lumMod val="95000"/>
                      <a:lumOff val="5000"/>
                    </a:schemeClr>
                  </a:solidFill>
                </a:rPr>
                <a:t> </a:t>
              </a:r>
              <a:r>
                <a:rPr lang="en-PH" sz="800" i="1" dirty="0">
                  <a:solidFill>
                    <a:schemeClr val="tx1">
                      <a:lumMod val="95000"/>
                      <a:lumOff val="5000"/>
                    </a:schemeClr>
                  </a:solidFill>
                </a:rPr>
                <a:t>You may ask a question at anytime throughout the presentation today. Simply click on the question mark icon located on the floating tool bar on the bottom right side of your screen. Type your question in the box that appears and click send. </a:t>
              </a:r>
              <a:r>
                <a:rPr lang="en-US" sz="800" i="1" dirty="0">
                  <a:solidFill>
                    <a:schemeClr val="tx1">
                      <a:lumMod val="95000"/>
                      <a:lumOff val="5000"/>
                    </a:schemeClr>
                  </a:solidFill>
                </a:rPr>
                <a:t/>
              </a:r>
              <a:br>
                <a:rPr lang="en-US" sz="800" i="1" dirty="0">
                  <a:solidFill>
                    <a:schemeClr val="tx1">
                      <a:lumMod val="95000"/>
                      <a:lumOff val="5000"/>
                    </a:schemeClr>
                  </a:solidFill>
                </a:rPr>
              </a:br>
              <a:r>
                <a:rPr lang="en-US" sz="800" i="1" dirty="0">
                  <a:solidFill>
                    <a:srgbClr val="FF0000"/>
                  </a:solidFill>
                </a:rPr>
                <a:t>►</a:t>
              </a:r>
              <a:r>
                <a:rPr lang="en-US" sz="800" i="1" dirty="0">
                  <a:solidFill>
                    <a:schemeClr val="tx1">
                      <a:lumMod val="95000"/>
                      <a:lumOff val="5000"/>
                    </a:schemeClr>
                  </a:solidFill>
                </a:rPr>
                <a:t> </a:t>
              </a:r>
              <a:r>
                <a:rPr lang="en-PH" sz="800" i="1" dirty="0">
                  <a:solidFill>
                    <a:schemeClr val="tx1">
                      <a:lumMod val="95000"/>
                      <a:lumOff val="5000"/>
                    </a:schemeClr>
                  </a:solidFill>
                </a:rPr>
                <a:t>Questions will be answered in the order they are received.</a:t>
              </a:r>
              <a:endParaRPr lang="en-US" sz="800" i="1" dirty="0">
                <a:solidFill>
                  <a:schemeClr val="tx1">
                    <a:lumMod val="95000"/>
                    <a:lumOff val="5000"/>
                  </a:schemeClr>
                </a:solidFill>
              </a:endParaRPr>
            </a:p>
          </p:txBody>
        </p:sp>
      </p:grpSp>
      <p:sp>
        <p:nvSpPr>
          <p:cNvPr id="16387" name="TextBox 6"/>
          <p:cNvSpPr txBox="1">
            <a:spLocks noChangeArrowheads="1"/>
          </p:cNvSpPr>
          <p:nvPr/>
        </p:nvSpPr>
        <p:spPr bwMode="auto">
          <a:xfrm>
            <a:off x="0" y="1295400"/>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b="1">
                <a:solidFill>
                  <a:srgbClr val="00B0F0"/>
                </a:solidFill>
              </a:rPr>
              <a:t>          </a:t>
            </a:r>
            <a:r>
              <a:rPr lang="en-PH" b="1" u="sng">
                <a:solidFill>
                  <a:srgbClr val="00B0F0"/>
                </a:solidFill>
              </a:rPr>
              <a:t>Q&amp;A:</a:t>
            </a:r>
            <a:endParaRPr lang="en-US" b="1" u="sng">
              <a:solidFill>
                <a:srgbClr val="00B0F0"/>
              </a:solidFill>
            </a:endParaRPr>
          </a:p>
        </p:txBody>
      </p:sp>
      <p:sp>
        <p:nvSpPr>
          <p:cNvPr id="16388" name="TextBox 40"/>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638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6B19AC5-7F51-4C54-A603-60CAB9DACCA6}" type="slidenum">
              <a:rPr lang="en-US" smtClean="0">
                <a:latin typeface="Calibri" pitchFamily="34" charset="0"/>
              </a:rPr>
              <a:pPr eaLnBrk="1" hangingPunct="1"/>
              <a:t>43</a:t>
            </a:fld>
            <a:endParaRPr lang="en-US">
              <a:latin typeface="Calibri" pitchFamily="34" charset="0"/>
            </a:endParaRPr>
          </a:p>
        </p:txBody>
      </p:sp>
      <p:grpSp>
        <p:nvGrpSpPr>
          <p:cNvPr id="20" name="Group 19"/>
          <p:cNvGrpSpPr/>
          <p:nvPr/>
        </p:nvGrpSpPr>
        <p:grpSpPr>
          <a:xfrm>
            <a:off x="770313" y="2286000"/>
            <a:ext cx="3733800" cy="914400"/>
            <a:chOff x="770313" y="2286000"/>
            <a:chExt cx="3733800" cy="914400"/>
          </a:xfrm>
        </p:grpSpPr>
        <p:grpSp>
          <p:nvGrpSpPr>
            <p:cNvPr id="21" name="Group 1"/>
            <p:cNvGrpSpPr>
              <a:grpSpLocks/>
            </p:cNvGrpSpPr>
            <p:nvPr/>
          </p:nvGrpSpPr>
          <p:grpSpPr bwMode="auto">
            <a:xfrm>
              <a:off x="770313" y="2286000"/>
              <a:ext cx="3733800" cy="914400"/>
              <a:chOff x="762000" y="2286000"/>
              <a:chExt cx="3733800" cy="914400"/>
            </a:xfrm>
          </p:grpSpPr>
          <p:grpSp>
            <p:nvGrpSpPr>
              <p:cNvPr id="23" name="Group 5"/>
              <p:cNvGrpSpPr>
                <a:grpSpLocks/>
              </p:cNvGrpSpPr>
              <p:nvPr/>
            </p:nvGrpSpPr>
            <p:grpSpPr bwMode="auto">
              <a:xfrm>
                <a:off x="762000" y="2286000"/>
                <a:ext cx="3733800" cy="914400"/>
                <a:chOff x="762000" y="2286000"/>
                <a:chExt cx="3733800" cy="914400"/>
              </a:xfrm>
            </p:grpSpPr>
            <p:sp>
              <p:nvSpPr>
                <p:cNvPr id="27"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8"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24"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2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29" name="Group 28"/>
          <p:cNvGrpSpPr/>
          <p:nvPr/>
        </p:nvGrpSpPr>
        <p:grpSpPr>
          <a:xfrm>
            <a:off x="4648200" y="2286000"/>
            <a:ext cx="3733800" cy="914400"/>
            <a:chOff x="4648200" y="2286000"/>
            <a:chExt cx="3733800" cy="914400"/>
          </a:xfrm>
        </p:grpSpPr>
        <p:grpSp>
          <p:nvGrpSpPr>
            <p:cNvPr id="30" name="Group 6"/>
            <p:cNvGrpSpPr>
              <a:grpSpLocks/>
            </p:cNvGrpSpPr>
            <p:nvPr/>
          </p:nvGrpSpPr>
          <p:grpSpPr bwMode="auto">
            <a:xfrm>
              <a:off x="4648200" y="2286000"/>
              <a:ext cx="3733800" cy="914400"/>
              <a:chOff x="4648200" y="2286001"/>
              <a:chExt cx="3733800" cy="914400"/>
            </a:xfrm>
          </p:grpSpPr>
          <p:grpSp>
            <p:nvGrpSpPr>
              <p:cNvPr id="32" name="Group 34"/>
              <p:cNvGrpSpPr>
                <a:grpSpLocks/>
              </p:cNvGrpSpPr>
              <p:nvPr/>
            </p:nvGrpSpPr>
            <p:grpSpPr bwMode="auto">
              <a:xfrm>
                <a:off x="4648200" y="2286001"/>
                <a:ext cx="3733800" cy="914400"/>
                <a:chOff x="4648200" y="3429000"/>
                <a:chExt cx="3733800" cy="914264"/>
              </a:xfrm>
            </p:grpSpPr>
            <p:sp>
              <p:nvSpPr>
                <p:cNvPr id="35"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36"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33"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34"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1"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grpSp>
        <p:nvGrpSpPr>
          <p:cNvPr id="37" name="Group 36"/>
          <p:cNvGrpSpPr/>
          <p:nvPr/>
        </p:nvGrpSpPr>
        <p:grpSpPr>
          <a:xfrm>
            <a:off x="2708041" y="3355369"/>
            <a:ext cx="3733800" cy="914400"/>
            <a:chOff x="2708041" y="3355369"/>
            <a:chExt cx="3733800" cy="914400"/>
          </a:xfrm>
        </p:grpSpPr>
        <p:grpSp>
          <p:nvGrpSpPr>
            <p:cNvPr id="38" name="Group 6"/>
            <p:cNvGrpSpPr>
              <a:grpSpLocks/>
            </p:cNvGrpSpPr>
            <p:nvPr/>
          </p:nvGrpSpPr>
          <p:grpSpPr bwMode="auto">
            <a:xfrm>
              <a:off x="2708041" y="3355369"/>
              <a:ext cx="3733800" cy="914400"/>
              <a:chOff x="4648200" y="2286001"/>
              <a:chExt cx="3733800" cy="914400"/>
            </a:xfrm>
          </p:grpSpPr>
          <p:grpSp>
            <p:nvGrpSpPr>
              <p:cNvPr id="40" name="Group 34"/>
              <p:cNvGrpSpPr>
                <a:grpSpLocks/>
              </p:cNvGrpSpPr>
              <p:nvPr/>
            </p:nvGrpSpPr>
            <p:grpSpPr bwMode="auto">
              <a:xfrm>
                <a:off x="4648200" y="2286001"/>
                <a:ext cx="3733800" cy="914400"/>
                <a:chOff x="4648200" y="3429000"/>
                <a:chExt cx="3733800" cy="914264"/>
              </a:xfrm>
            </p:grpSpPr>
            <p:sp>
              <p:nvSpPr>
                <p:cNvPr id="43"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44"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41"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Jonathan F. </a:t>
                </a:r>
                <a:r>
                  <a:rPr lang="en-US" sz="1000" b="1" dirty="0" err="1"/>
                  <a:t>Flaxer</a:t>
                </a:r>
                <a:r>
                  <a:rPr lang="en-US" sz="1000" dirty="0"/>
                  <a:t/>
                </a:r>
                <a:br>
                  <a:rPr lang="en-US" sz="1000" dirty="0"/>
                </a:br>
                <a:r>
                  <a:rPr lang="en-US" sz="1000" i="1" dirty="0"/>
                  <a:t>Partner</a:t>
                </a:r>
                <a:r>
                  <a:rPr lang="en-US" sz="1000" dirty="0"/>
                  <a:t/>
                </a:r>
                <a:br>
                  <a:rPr lang="en-US" sz="1000" dirty="0"/>
                </a:br>
                <a:r>
                  <a:rPr lang="en-US" sz="900" b="1" dirty="0" err="1"/>
                  <a:t>Golenbock</a:t>
                </a:r>
                <a:r>
                  <a:rPr lang="en-US" sz="900" b="1" dirty="0"/>
                  <a:t> </a:t>
                </a:r>
                <a:r>
                  <a:rPr lang="en-US" sz="900" b="1" dirty="0" err="1"/>
                  <a:t>Eiseman</a:t>
                </a:r>
                <a:r>
                  <a:rPr lang="en-US" sz="900" b="1" dirty="0"/>
                  <a:t> </a:t>
                </a:r>
                <a:r>
                  <a:rPr lang="en-US" sz="900" b="1" dirty="0" err="1"/>
                  <a:t>Assor</a:t>
                </a:r>
                <a:r>
                  <a:rPr lang="en-US" sz="900" b="1" dirty="0"/>
                  <a:t> Bell &amp; </a:t>
                </a:r>
                <a:r>
                  <a:rPr lang="en-US" sz="900" b="1" dirty="0" err="1"/>
                  <a:t>Peskoe</a:t>
                </a:r>
                <a:r>
                  <a:rPr lang="en-US" sz="900" b="1" dirty="0"/>
                  <a:t> LLP</a:t>
                </a:r>
                <a:endParaRPr lang="en-PH" sz="1000" dirty="0"/>
              </a:p>
            </p:txBody>
          </p:sp>
          <p:pic>
            <p:nvPicPr>
              <p:cNvPr id="42"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9" name="Picture 4"/>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5158525" y="3371589"/>
              <a:ext cx="1205714" cy="385828"/>
            </a:xfrm>
            <a:prstGeom prst="rect">
              <a:avLst/>
            </a:prstGeom>
            <a:noFill/>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68166380"/>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8"/>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945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D7C64D-7338-4D3C-BB44-E00CCEFB2B3D}" type="slidenum">
              <a:rPr lang="en-US" smtClean="0">
                <a:latin typeface="Calibri" pitchFamily="34" charset="0"/>
              </a:rPr>
              <a:pPr eaLnBrk="1" hangingPunct="1"/>
              <a:t>44</a:t>
            </a:fld>
            <a:endParaRPr lang="en-US">
              <a:latin typeface="Calibri" pitchFamily="34" charset="0"/>
            </a:endParaRPr>
          </a:p>
        </p:txBody>
      </p:sp>
      <p:sp>
        <p:nvSpPr>
          <p:cNvPr id="19460" name="TextBox 3"/>
          <p:cNvSpPr txBox="1">
            <a:spLocks noChangeArrowheads="1"/>
          </p:cNvSpPr>
          <p:nvPr/>
        </p:nvSpPr>
        <p:spPr bwMode="auto">
          <a:xfrm>
            <a:off x="2989218" y="1219200"/>
            <a:ext cx="31774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400" b="1" dirty="0">
                <a:solidFill>
                  <a:srgbClr val="C00000"/>
                </a:solidFill>
              </a:rPr>
              <a:t>ABOUT THE KNOWLEDGE GROUP</a:t>
            </a:r>
            <a:endParaRPr lang="en-US" altLang="en-US" sz="1400" dirty="0">
              <a:solidFill>
                <a:srgbClr val="C00000"/>
              </a:solidFill>
            </a:endParaRPr>
          </a:p>
        </p:txBody>
      </p:sp>
      <p:sp>
        <p:nvSpPr>
          <p:cNvPr id="19461" name="Text Box 23"/>
          <p:cNvSpPr txBox="1">
            <a:spLocks noChangeArrowheads="1"/>
          </p:cNvSpPr>
          <p:nvPr/>
        </p:nvSpPr>
        <p:spPr bwMode="auto">
          <a:xfrm>
            <a:off x="1295400" y="1617564"/>
            <a:ext cx="65532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lnSpc>
                <a:spcPct val="150000"/>
              </a:lnSpc>
            </a:pPr>
            <a:r>
              <a:rPr lang="en-US" altLang="en-US" sz="1100" b="1" dirty="0">
                <a:solidFill>
                  <a:srgbClr val="438DB0"/>
                </a:solidFill>
                <a:hlinkClick r:id="rId3"/>
              </a:rPr>
              <a:t>The Knowledge Group</a:t>
            </a:r>
            <a:r>
              <a:rPr lang="en-US" altLang="en-US" sz="1100" dirty="0">
                <a:solidFill>
                  <a:srgbClr val="438DB0"/>
                </a:solidFill>
              </a:rPr>
              <a:t> </a:t>
            </a:r>
            <a:r>
              <a:rPr lang="en-US" altLang="en-US" sz="1100" dirty="0"/>
              <a:t>is an organization that produces live webcasts which examine regulatory changes and their impacts across a variety of industries. “We bring together the world's leading authorities and industry participants through informative two-hour webcasts to study the impact of changing regulations.” </a:t>
            </a:r>
          </a:p>
          <a:p>
            <a:pPr algn="just" eaLnBrk="1" hangingPunct="1">
              <a:lnSpc>
                <a:spcPct val="150000"/>
              </a:lnSpc>
            </a:pPr>
            <a:endParaRPr lang="en-US" altLang="en-US" sz="1100" dirty="0"/>
          </a:p>
          <a:p>
            <a:pPr algn="just" eaLnBrk="1" hangingPunct="1">
              <a:lnSpc>
                <a:spcPct val="150000"/>
              </a:lnSpc>
            </a:pPr>
            <a:r>
              <a:rPr lang="en-US" altLang="en-US" sz="1100" dirty="0"/>
              <a:t>If you would like to be informed of other upcoming events, please </a:t>
            </a:r>
            <a:r>
              <a:rPr lang="en-US" altLang="en-US" sz="1100" u="sng" dirty="0">
                <a:hlinkClick r:id="rId4"/>
              </a:rPr>
              <a:t>click here.</a:t>
            </a:r>
            <a:endParaRPr lang="en-US" altLang="en-US" sz="1100" u="sng" dirty="0"/>
          </a:p>
        </p:txBody>
      </p:sp>
      <p:sp>
        <p:nvSpPr>
          <p:cNvPr id="19462" name="TextBox 7"/>
          <p:cNvSpPr txBox="1">
            <a:spLocks noChangeArrowheads="1"/>
          </p:cNvSpPr>
          <p:nvPr/>
        </p:nvSpPr>
        <p:spPr bwMode="auto">
          <a:xfrm>
            <a:off x="4001588" y="3503514"/>
            <a:ext cx="1150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400" b="1" dirty="0">
                <a:solidFill>
                  <a:srgbClr val="C00000"/>
                </a:solidFill>
              </a:rPr>
              <a:t>Disclaimer:</a:t>
            </a:r>
          </a:p>
        </p:txBody>
      </p:sp>
      <p:sp>
        <p:nvSpPr>
          <p:cNvPr id="19463" name="Text Box 23"/>
          <p:cNvSpPr txBox="1">
            <a:spLocks noChangeArrowheads="1"/>
          </p:cNvSpPr>
          <p:nvPr/>
        </p:nvSpPr>
        <p:spPr bwMode="auto">
          <a:xfrm>
            <a:off x="1295400" y="3860702"/>
            <a:ext cx="6553200" cy="246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hangingPunct="1"/>
            <a:r>
              <a:rPr lang="en-US" altLang="en-US" sz="1100" dirty="0"/>
              <a:t>The Knowledge Group is producing this event for information purposes only. We do not intend to provide or offer business advice.</a:t>
            </a:r>
          </a:p>
          <a:p>
            <a:pPr algn="just" eaLnBrk="1" hangingPunct="1"/>
            <a:r>
              <a:rPr lang="en-US" altLang="en-US" sz="1100" dirty="0"/>
              <a:t> </a:t>
            </a:r>
          </a:p>
          <a:p>
            <a:pPr algn="just" eaLnBrk="1" hangingPunct="1"/>
            <a:r>
              <a:rPr lang="en-US" altLang="en-US" sz="1100" dirty="0"/>
              <a:t>The contents of this event are based upon the opinions of our speakers. The Knowledge Group does not warrant their accuracy and completeness. The statements made by them are based on their independent opinions and does not necessarily reflect that of The Knowledge Group‘s views.</a:t>
            </a:r>
          </a:p>
          <a:p>
            <a:pPr algn="just" eaLnBrk="1" hangingPunct="1"/>
            <a:r>
              <a:rPr lang="en-US" altLang="en-US" sz="1100" dirty="0"/>
              <a:t> </a:t>
            </a:r>
          </a:p>
          <a:p>
            <a:pPr algn="just" eaLnBrk="1" hangingPunct="1"/>
            <a:r>
              <a:rPr lang="en-US" altLang="en-US" sz="1100" dirty="0"/>
              <a:t>In no event shall The Knowledge Group be liable to any person or business entity for any special, direct, indirect, punitive, incidental or consequential damages as a result of any information gathered from this webcast.</a:t>
            </a:r>
          </a:p>
          <a:p>
            <a:pPr algn="just" eaLnBrk="1" hangingPunct="1"/>
            <a:endParaRPr lang="en-US" altLang="en-US" sz="1100" dirty="0"/>
          </a:p>
          <a:p>
            <a:pPr algn="just" eaLnBrk="1" hangingPunct="1"/>
            <a:r>
              <a:rPr lang="en-PH" altLang="en-US" sz="1100" dirty="0"/>
              <a:t>Certain images and/or photos on this page are the copyrighted property of 123RF Limited, their Contributors or Licensed Partners and are being used with permission under license. These images and/or photos may not be copied or downloaded without permission from 123RF Limited</a:t>
            </a:r>
            <a:endParaRPr lang="en-US" altLang="en-US" sz="1100" dirty="0"/>
          </a:p>
        </p:txBody>
      </p:sp>
    </p:spTree>
    <p:extLst>
      <p:ext uri="{BB962C8B-B14F-4D97-AF65-F5344CB8AC3E}">
        <p14:creationId xmlns:p14="http://schemas.microsoft.com/office/powerpoint/2010/main" val="128364111"/>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170" name="TextBox 3"/>
          <p:cNvSpPr txBox="1">
            <a:spLocks noChangeArrowheads="1"/>
          </p:cNvSpPr>
          <p:nvPr/>
        </p:nvSpPr>
        <p:spPr bwMode="auto">
          <a:xfrm>
            <a:off x="381000" y="2971800"/>
            <a:ext cx="3352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PH" sz="1200" b="1" dirty="0">
                <a:solidFill>
                  <a:srgbClr val="00B0F0"/>
                </a:solidFill>
              </a:rPr>
              <a:t>Partner Firms:</a:t>
            </a:r>
          </a:p>
        </p:txBody>
      </p:sp>
      <p:sp>
        <p:nvSpPr>
          <p:cNvPr id="7171" name="TextBox 3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7172"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90131D9-6A4D-478B-8305-0A01F3A51BD1}" type="slidenum">
              <a:rPr lang="en-US" smtClean="0">
                <a:latin typeface="Calibri" pitchFamily="34" charset="0"/>
              </a:rPr>
              <a:pPr eaLnBrk="1" hangingPunct="1"/>
              <a:t>5</a:t>
            </a:fld>
            <a:endParaRPr lang="en-US">
              <a:latin typeface="Calibri" pitchFamily="34" charset="0"/>
            </a:endParaRPr>
          </a:p>
        </p:txBody>
      </p:sp>
      <p:sp>
        <p:nvSpPr>
          <p:cNvPr id="7174" name="TextBox 11"/>
          <p:cNvSpPr txBox="1">
            <a:spLocks noChangeArrowheads="1"/>
          </p:cNvSpPr>
          <p:nvPr/>
        </p:nvSpPr>
        <p:spPr bwMode="auto">
          <a:xfrm>
            <a:off x="285572" y="4114800"/>
            <a:ext cx="27432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800" dirty="0"/>
              <a:t>Nelson Mullins Riley &amp; Scarborough LLP provides advice and counsel in litigation, corporate, securities, finance, banking, mergers and acquisitions, financial services, healthcare, technology, intellectual property, labor and employment, government relations, regulatory, bankruptcy and creditors' rights, immigration, international law, and other needs of clients ranging from private individuals to large businesses.</a:t>
            </a:r>
          </a:p>
          <a:p>
            <a:pPr algn="just"/>
            <a:r>
              <a:rPr lang="en-US" sz="800" dirty="0"/>
              <a:t>With more than 65 diversified practice areas, Nelson Mullins works closely with its clients to find solutions to legal and business problems. With more than 500 attorneys and government relations professionals practicing from offices in Florida, Georgia, Massachusetts, New York, Tennessee, West Virginia, Colorado, the District of Columbia, and throughout the Carolinas, Nelson Mullins has strong roots in the business community and an appreciation for new directions in the business world.</a:t>
            </a:r>
          </a:p>
        </p:txBody>
      </p:sp>
      <p:pic>
        <p:nvPicPr>
          <p:cNvPr id="7175"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61930" y="3375034"/>
            <a:ext cx="1190483" cy="6369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1"/>
          <p:cNvSpPr txBox="1">
            <a:spLocks noChangeArrowheads="1"/>
          </p:cNvSpPr>
          <p:nvPr/>
        </p:nvSpPr>
        <p:spPr bwMode="auto">
          <a:xfrm>
            <a:off x="3200400" y="4120079"/>
            <a:ext cx="27432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800" dirty="0"/>
              <a:t>BP Peterman Law Group, LLC provides a full range of default management services to its mortgage banking and mortgage servicing clients throughout most of the United </a:t>
            </a:r>
            <a:r>
              <a:rPr lang="en-US" sz="800" dirty="0" err="1"/>
              <a:t>States.The</a:t>
            </a:r>
            <a:r>
              <a:rPr lang="en-US" sz="800" dirty="0"/>
              <a:t> firm’s mission is to ensure that free, clear and marketable titles are conveyed from sellers to buyers. The firm has an REO Department that offers settlement/closing services to make your residential, commercial real estate purchase or refinance transaction trouble-free.</a:t>
            </a:r>
          </a:p>
          <a:p>
            <a:pPr algn="just"/>
            <a:r>
              <a:rPr lang="en-US" sz="800" dirty="0"/>
              <a:t>BP Peterman Law Group incorporates a high level of technology into its legal practice and recognizes that a personalized team approach is also equally vital to providing excellent legal services. The attorneys of the Firm are leaders in the course and development of foreclosure law, lecturers and teachers of foreclosure and real estate related topics to the industry, and litigators of the current issues of the day relating to foreclosure. </a:t>
            </a:r>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774401" y="3512345"/>
            <a:ext cx="1610161" cy="3622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1"/>
          <p:cNvSpPr txBox="1">
            <a:spLocks noChangeArrowheads="1"/>
          </p:cNvSpPr>
          <p:nvPr/>
        </p:nvSpPr>
        <p:spPr bwMode="auto">
          <a:xfrm>
            <a:off x="6096000" y="4114800"/>
            <a:ext cx="2743200"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800" dirty="0"/>
              <a:t>The attorneys of </a:t>
            </a:r>
            <a:r>
              <a:rPr lang="en-US" sz="800" dirty="0" err="1"/>
              <a:t>Golenbock</a:t>
            </a:r>
            <a:r>
              <a:rPr lang="en-US" sz="800" dirty="0"/>
              <a:t> </a:t>
            </a:r>
            <a:r>
              <a:rPr lang="en-US" sz="800" dirty="0" err="1"/>
              <a:t>Eiseman</a:t>
            </a:r>
            <a:r>
              <a:rPr lang="en-US" sz="800" dirty="0"/>
              <a:t> </a:t>
            </a:r>
            <a:r>
              <a:rPr lang="en-US" sz="800" dirty="0" err="1"/>
              <a:t>Assor</a:t>
            </a:r>
            <a:r>
              <a:rPr lang="en-US" sz="800" dirty="0"/>
              <a:t> Bell &amp; </a:t>
            </a:r>
            <a:r>
              <a:rPr lang="en-US" sz="800" dirty="0" err="1"/>
              <a:t>Peskoe</a:t>
            </a:r>
            <a:r>
              <a:rPr lang="en-US" sz="800" dirty="0"/>
              <a:t> LLP counsel and represent a wide variety of domestic and international companies and individuals, ranging from Fortune 500 corporations and private equity funds to closely held private companies and individuals involved in significant transactions and disputes. We are proud of our long track record of carefully crafted transactions, successful trials, and settled cases.</a:t>
            </a:r>
          </a:p>
          <a:p>
            <a:pPr algn="just"/>
            <a:r>
              <a:rPr lang="en-US" sz="800" dirty="0"/>
              <a:t>We pride ourselves on understanding the strategic implications of the restructuring process. Working successfully in this rapidly moving environment requires an intimate knowledge of the process, the law, and the strategic needs of all the players. Clients who have chosen our firm include debtors, indenture trustees, investors in distressed securities, asset purchasers, Chapter 11 trustees, liquidation trustees, creditors’ committees, landlords, secured creditors, and debtor-in-possession lenders.</a:t>
            </a:r>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662519" y="3424308"/>
            <a:ext cx="1610161" cy="5152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6"/>
          <p:cNvSpPr txBox="1">
            <a:spLocks noChangeArrowheads="1"/>
          </p:cNvSpPr>
          <p:nvPr/>
        </p:nvSpPr>
        <p:spPr bwMode="auto">
          <a:xfrm>
            <a:off x="0" y="1066800"/>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Brief Speaker Bios:</a:t>
            </a:r>
            <a:endParaRPr lang="en-US" b="1" u="sng">
              <a:solidFill>
                <a:srgbClr val="00B0F0"/>
              </a:solidFill>
            </a:endParaRPr>
          </a:p>
        </p:txBody>
      </p:sp>
      <p:sp>
        <p:nvSpPr>
          <p:cNvPr id="8195" name="TextBox 3"/>
          <p:cNvSpPr txBox="1">
            <a:spLocks noChangeArrowheads="1"/>
          </p:cNvSpPr>
          <p:nvPr/>
        </p:nvSpPr>
        <p:spPr bwMode="auto">
          <a:xfrm>
            <a:off x="1066800" y="1646237"/>
            <a:ext cx="76962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Shane G. Ramsey</a:t>
            </a:r>
            <a:r>
              <a:rPr lang="en-US" sz="1000" dirty="0"/>
              <a:t/>
            </a:r>
            <a:br>
              <a:rPr lang="en-US" sz="1000" dirty="0"/>
            </a:br>
            <a:r>
              <a:rPr lang="en-US" sz="1000" dirty="0"/>
              <a:t/>
            </a:r>
            <a:br>
              <a:rPr lang="en-US" sz="1000" dirty="0"/>
            </a:br>
            <a:endParaRPr lang="en-US" sz="1000" dirty="0"/>
          </a:p>
          <a:p>
            <a:pPr algn="just"/>
            <a:r>
              <a:rPr lang="en-US" sz="1000" dirty="0"/>
              <a:t>Shane Ramsey is a partner in the Nashville office of Nelson Mullins Riley &amp; Scarborough LLP where he focuses his practice on financial restructuring, bankruptcy, and corporate trust matters. Mr. Ramsey regularly represents committees of unsecured creditors, indenture trustees, secured creditors, unsecured creditors, bondholders, noteholders, liquidation trustees, plan administrators, disbursing agents, and other entities in bankruptcy reorganizations, liquidation proceedings, and bankruptcy related litigation.</a:t>
            </a:r>
          </a:p>
        </p:txBody>
      </p:sp>
      <p:cxnSp>
        <p:nvCxnSpPr>
          <p:cNvPr id="9" name="Straight Connector 8"/>
          <p:cNvCxnSpPr/>
          <p:nvPr/>
        </p:nvCxnSpPr>
        <p:spPr>
          <a:xfrm>
            <a:off x="1066800" y="2971800"/>
            <a:ext cx="7391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97" name="TextBox 16"/>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8198"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0733E59-42E4-4C61-A19E-1AE9A1AFAB6B}" type="slidenum">
              <a:rPr lang="en-US" smtClean="0">
                <a:latin typeface="Calibri" pitchFamily="34" charset="0"/>
              </a:rPr>
              <a:pPr eaLnBrk="1" hangingPunct="1"/>
              <a:t>6</a:t>
            </a:fld>
            <a:endParaRPr lang="en-US">
              <a:latin typeface="Calibri" pitchFamily="34" charset="0"/>
            </a:endParaRPr>
          </a:p>
        </p:txBody>
      </p:sp>
      <p:sp>
        <p:nvSpPr>
          <p:cNvPr id="8199" name="TextBox 3"/>
          <p:cNvSpPr txBox="1">
            <a:spLocks noChangeArrowheads="1"/>
          </p:cNvSpPr>
          <p:nvPr/>
        </p:nvSpPr>
        <p:spPr bwMode="auto">
          <a:xfrm>
            <a:off x="1066800" y="3200400"/>
            <a:ext cx="76962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Dawn </a:t>
            </a:r>
            <a:r>
              <a:rPr lang="en-US" sz="1000" b="1" dirty="0" err="1"/>
              <a:t>Stachler</a:t>
            </a:r>
            <a:r>
              <a:rPr lang="en-US" sz="1000" dirty="0"/>
              <a:t/>
            </a:r>
            <a:br>
              <a:rPr lang="en-US" sz="1000" dirty="0"/>
            </a:br>
            <a:r>
              <a:rPr lang="en-US" sz="1000" dirty="0"/>
              <a:t/>
            </a:r>
            <a:br>
              <a:rPr lang="en-US" sz="1000" dirty="0"/>
            </a:br>
            <a:endParaRPr lang="en-US" sz="1000" dirty="0"/>
          </a:p>
          <a:p>
            <a:pPr algn="just"/>
            <a:r>
              <a:rPr lang="en-US" sz="1000" dirty="0"/>
              <a:t>For over 10 years, Dawn has handled State and Federal Court litigation in areas of secured lending, business transactions, UCC, foreclosure and bankruptcy law. She specialized in creditors’ rights and collections litigation while representing national banks and other institutional lenders. Dawn is fluent in Mandarin, Chinese. In her spare time, Dawn focuses on fundraising and networking for small farms, local food businesses and charities.</a:t>
            </a:r>
          </a:p>
        </p:txBody>
      </p:sp>
      <p:grpSp>
        <p:nvGrpSpPr>
          <p:cNvPr id="8200" name="Group 25"/>
          <p:cNvGrpSpPr>
            <a:grpSpLocks/>
          </p:cNvGrpSpPr>
          <p:nvPr/>
        </p:nvGrpSpPr>
        <p:grpSpPr bwMode="auto">
          <a:xfrm>
            <a:off x="76200" y="6096000"/>
            <a:ext cx="8991600" cy="304800"/>
            <a:chOff x="-11723" y="5105400"/>
            <a:chExt cx="9090409" cy="913835"/>
          </a:xfrm>
        </p:grpSpPr>
        <p:sp>
          <p:nvSpPr>
            <p:cNvPr id="13" name="Rectangle 12"/>
            <p:cNvSpPr/>
            <p:nvPr/>
          </p:nvSpPr>
          <p:spPr bwMode="auto">
            <a:xfrm rot="10800000" flipV="1">
              <a:off x="-11723" y="5105400"/>
              <a:ext cx="9090409" cy="913835"/>
            </a:xfrm>
            <a:prstGeom prst="rect">
              <a:avLst/>
            </a:prstGeom>
            <a:gradFill flip="none" rotWithShape="1">
              <a:gsLst>
                <a:gs pos="0">
                  <a:srgbClr val="002060">
                    <a:tint val="66000"/>
                    <a:satMod val="160000"/>
                  </a:srgbClr>
                </a:gs>
                <a:gs pos="50000">
                  <a:srgbClr val="002060">
                    <a:tint val="44500"/>
                    <a:satMod val="160000"/>
                  </a:srgbClr>
                </a:gs>
                <a:gs pos="100000">
                  <a:srgbClr val="002060">
                    <a:tint val="23500"/>
                    <a:satMod val="160000"/>
                  </a:srgbClr>
                </a:gs>
              </a:gsLst>
              <a:lin ang="5400000" scaled="1"/>
              <a:tileRect/>
            </a:gradFill>
            <a:ln w="19050">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eaLnBrk="0" fontAlgn="auto" hangingPunct="0">
                <a:spcBef>
                  <a:spcPts val="0"/>
                </a:spcBef>
                <a:spcAft>
                  <a:spcPts val="0"/>
                </a:spcAft>
                <a:defRPr/>
              </a:pPr>
              <a:endParaRPr lang="en-US" dirty="0">
                <a:latin typeface="Arial" pitchFamily="34" charset="0"/>
                <a:cs typeface="Arial" pitchFamily="34" charset="0"/>
              </a:endParaRPr>
            </a:p>
          </p:txBody>
        </p:sp>
        <p:sp>
          <p:nvSpPr>
            <p:cNvPr id="15" name="TextBox 14"/>
            <p:cNvSpPr txBox="1"/>
            <p:nvPr/>
          </p:nvSpPr>
          <p:spPr bwMode="auto">
            <a:xfrm>
              <a:off x="65314" y="5162515"/>
              <a:ext cx="7010400" cy="828163"/>
            </a:xfrm>
            <a:prstGeom prst="rect">
              <a:avLst/>
            </a:prstGeom>
            <a:noFill/>
          </p:spPr>
          <p:txBody>
            <a:bodyPr>
              <a:spAutoFit/>
            </a:bodyPr>
            <a:lstStyle/>
            <a:p>
              <a:pPr eaLnBrk="0" fontAlgn="auto" hangingPunct="0">
                <a:lnSpc>
                  <a:spcPct val="150000"/>
                </a:lnSpc>
                <a:spcBef>
                  <a:spcPts val="0"/>
                </a:spcBef>
                <a:spcAft>
                  <a:spcPts val="0"/>
                </a:spcAft>
                <a:defRPr/>
              </a:pPr>
              <a:r>
                <a:rPr lang="en-US" sz="800" i="1" dirty="0">
                  <a:solidFill>
                    <a:srgbClr val="FF0000"/>
                  </a:solidFill>
                  <a:latin typeface="+mn-lt"/>
                  <a:cs typeface="+mn-cs"/>
                </a:rPr>
                <a:t>►</a:t>
              </a:r>
              <a:r>
                <a:rPr lang="en-US" sz="800" i="1" dirty="0">
                  <a:solidFill>
                    <a:schemeClr val="tx1">
                      <a:lumMod val="95000"/>
                      <a:lumOff val="5000"/>
                    </a:schemeClr>
                  </a:solidFill>
                  <a:latin typeface="+mn-lt"/>
                  <a:cs typeface="+mn-cs"/>
                </a:rPr>
                <a:t> For more information about the speakers, you can visit: </a:t>
              </a:r>
              <a:endParaRPr lang="en-US" sz="800" i="1" dirty="0">
                <a:solidFill>
                  <a:srgbClr val="0000CC"/>
                </a:solidFill>
                <a:latin typeface="+mn-lt"/>
                <a:cs typeface="+mn-cs"/>
              </a:endParaRPr>
            </a:p>
          </p:txBody>
        </p:sp>
      </p:grpSp>
      <p:sp>
        <p:nvSpPr>
          <p:cNvPr id="8201" name="Rectangle 15"/>
          <p:cNvSpPr>
            <a:spLocks noChangeArrowheads="1"/>
          </p:cNvSpPr>
          <p:nvPr/>
        </p:nvSpPr>
        <p:spPr bwMode="auto">
          <a:xfrm>
            <a:off x="2636838" y="6149975"/>
            <a:ext cx="513556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800" dirty="0">
                <a:hlinkClick r:id="rId3"/>
              </a:rPr>
              <a:t>https://theknowledgegroup.org/event-homepage/?event_id=2379</a:t>
            </a:r>
            <a:r>
              <a:rPr lang="en-US" sz="800" dirty="0"/>
              <a:t> </a:t>
            </a:r>
            <a:endParaRPr lang="en-PH" dirty="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42900" y="167640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42900" y="3268663"/>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14" name="Straight Connector 13"/>
          <p:cNvCxnSpPr/>
          <p:nvPr/>
        </p:nvCxnSpPr>
        <p:spPr>
          <a:xfrm>
            <a:off x="1066800" y="4545449"/>
            <a:ext cx="7391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3"/>
          <p:cNvSpPr txBox="1">
            <a:spLocks noChangeArrowheads="1"/>
          </p:cNvSpPr>
          <p:nvPr/>
        </p:nvSpPr>
        <p:spPr bwMode="auto">
          <a:xfrm>
            <a:off x="1066800" y="4774049"/>
            <a:ext cx="76962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dirty="0"/>
              <a:t>Jonathan F. </a:t>
            </a:r>
            <a:r>
              <a:rPr lang="en-US" sz="1000" b="1" dirty="0" err="1"/>
              <a:t>Flaxer</a:t>
            </a:r>
            <a:r>
              <a:rPr lang="en-US" sz="1000" dirty="0"/>
              <a:t/>
            </a:r>
            <a:br>
              <a:rPr lang="en-US" sz="1000" dirty="0"/>
            </a:br>
            <a:r>
              <a:rPr lang="en-US" sz="1000" dirty="0"/>
              <a:t/>
            </a:r>
            <a:br>
              <a:rPr lang="en-US" sz="1000" dirty="0"/>
            </a:br>
            <a:endParaRPr lang="en-US" sz="1000" dirty="0"/>
          </a:p>
          <a:p>
            <a:pPr algn="just"/>
            <a:r>
              <a:rPr lang="en-US" sz="1000" dirty="0"/>
              <a:t>Jonathan </a:t>
            </a:r>
            <a:r>
              <a:rPr lang="en-US" sz="1000" dirty="0" err="1"/>
              <a:t>Flaxer</a:t>
            </a:r>
            <a:r>
              <a:rPr lang="en-US" sz="1000" dirty="0"/>
              <a:t> has devoted his career to business bankruptcy practice, successfully representing bondholders, chapter 11 debtors and trustees, creditors’ committees, distressed debt investors, distressed asset acquirers, indenture trustees, and landlords. Mr. </a:t>
            </a:r>
            <a:r>
              <a:rPr lang="en-US" sz="1000" dirty="0" err="1"/>
              <a:t>Flaxer</a:t>
            </a:r>
            <a:r>
              <a:rPr lang="en-US" sz="1000" dirty="0"/>
              <a:t> has also led numerous successful out-of-court workouts. He is active in several professional organizations and writes and lectures on bankruptcy-related topics.</a:t>
            </a:r>
          </a:p>
        </p:txBody>
      </p:sp>
      <p:pic>
        <p:nvPicPr>
          <p:cNvPr id="17"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342900" y="4842312"/>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TextBox 3"/>
          <p:cNvSpPr txBox="1">
            <a:spLocks noChangeArrowheads="1"/>
          </p:cNvSpPr>
          <p:nvPr/>
        </p:nvSpPr>
        <p:spPr bwMode="auto">
          <a:xfrm>
            <a:off x="304800" y="3048000"/>
            <a:ext cx="853440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a:r>
              <a:rPr lang="en-US" sz="1200" dirty="0"/>
              <a:t>The New York appellate court decision in </a:t>
            </a:r>
            <a:r>
              <a:rPr lang="en-US" sz="1200" i="1" dirty="0"/>
              <a:t>GSO Coastline Credit Partners v. Global A&amp;T Electronics</a:t>
            </a:r>
            <a:r>
              <a:rPr lang="en-US" sz="1200" dirty="0"/>
              <a:t> interpreted Section 316(b) of the Trust Indenture Act (TIA) as prohibiting issuers to unilaterally amend an indenture and an </a:t>
            </a:r>
            <a:r>
              <a:rPr lang="en-US" sz="1200" dirty="0" err="1"/>
              <a:t>intercreditor</a:t>
            </a:r>
            <a:r>
              <a:rPr lang="en-US" sz="1200" dirty="0"/>
              <a:t> agreement without the debtholder's approval. The decision raised numerous issues and uncertainties that counsel and their clients must carefully consider to avoid potential risks and pitfalls.</a:t>
            </a:r>
          </a:p>
          <a:p>
            <a:endParaRPr lang="en-US" sz="1200" dirty="0"/>
          </a:p>
          <a:p>
            <a:pPr algn="just"/>
            <a:r>
              <a:rPr lang="en-US" sz="1200" dirty="0"/>
              <a:t>This course offers a discussion of the amendments to indentures and </a:t>
            </a:r>
            <a:r>
              <a:rPr lang="en-US" sz="1200" dirty="0" err="1"/>
              <a:t>intercreditor</a:t>
            </a:r>
            <a:r>
              <a:rPr lang="en-US" sz="1200" dirty="0"/>
              <a:t> agreements and the ability of issuers to cure ambiguities without debtholder consent. The panel will analyze Section 316(b) of the TIA, and the impact of the </a:t>
            </a:r>
            <a:r>
              <a:rPr lang="en-US" sz="1200" i="1" dirty="0"/>
              <a:t>GSO v. Global A&amp;T Electronics</a:t>
            </a:r>
            <a:r>
              <a:rPr lang="en-US" sz="1200" dirty="0"/>
              <a:t> decision to debt restructurings and indenture amendments.</a:t>
            </a:r>
          </a:p>
          <a:p>
            <a:endParaRPr lang="en-US" sz="1200" dirty="0"/>
          </a:p>
          <a:p>
            <a:r>
              <a:rPr lang="en-US" sz="1200" dirty="0"/>
              <a:t>In a two-hour LIVE Webcast, the speakers will discuss:</a:t>
            </a:r>
          </a:p>
          <a:p>
            <a:endParaRPr lang="en-US" sz="1200" dirty="0"/>
          </a:p>
          <a:p>
            <a:pPr lvl="1">
              <a:buFont typeface="Arial" panose="020B0604020202020204" pitchFamily="34" charset="0"/>
              <a:buChar char="•"/>
            </a:pPr>
            <a:r>
              <a:rPr lang="en-US" sz="1200" dirty="0"/>
              <a:t>A Brief Overview of Section 316(b)</a:t>
            </a:r>
          </a:p>
          <a:p>
            <a:pPr lvl="1">
              <a:buFont typeface="Arial" panose="020B0604020202020204" pitchFamily="34" charset="0"/>
              <a:buChar char="•"/>
            </a:pPr>
            <a:r>
              <a:rPr lang="en-US" sz="1200" dirty="0"/>
              <a:t>Applicability of Section 316(b)</a:t>
            </a:r>
          </a:p>
          <a:p>
            <a:pPr lvl="1">
              <a:buFont typeface="Arial" panose="020B0604020202020204" pitchFamily="34" charset="0"/>
              <a:buChar char="•"/>
            </a:pPr>
            <a:r>
              <a:rPr lang="en-US" sz="1200" dirty="0"/>
              <a:t>Ambiguity vs. Substantive Amendments</a:t>
            </a:r>
          </a:p>
          <a:p>
            <a:pPr lvl="1">
              <a:buFont typeface="Arial" panose="020B0604020202020204" pitchFamily="34" charset="0"/>
              <a:buChar char="•"/>
            </a:pPr>
            <a:r>
              <a:rPr lang="en-US" sz="1200" dirty="0"/>
              <a:t>Interpretation of Intercreditor Agreement Provisions</a:t>
            </a:r>
          </a:p>
          <a:p>
            <a:pPr lvl="1">
              <a:buFont typeface="Arial" panose="020B0604020202020204" pitchFamily="34" charset="0"/>
              <a:buChar char="•"/>
            </a:pPr>
            <a:r>
              <a:rPr lang="en-US" sz="1200" dirty="0"/>
              <a:t>Impact of Intercreditor Agreements to Indenture Amendments</a:t>
            </a:r>
          </a:p>
          <a:p>
            <a:pPr lvl="1">
              <a:buFont typeface="Arial" panose="020B0604020202020204" pitchFamily="34" charset="0"/>
              <a:buChar char="•"/>
            </a:pPr>
            <a:r>
              <a:rPr lang="en-US" sz="1200" dirty="0"/>
              <a:t>Key Takeaways from </a:t>
            </a:r>
            <a:r>
              <a:rPr lang="en-US" sz="1200" i="1" dirty="0"/>
              <a:t>GSO v. Global A&amp;T Electronics</a:t>
            </a:r>
            <a:endParaRPr lang="en-US" sz="1200" dirty="0"/>
          </a:p>
        </p:txBody>
      </p:sp>
      <p:sp>
        <p:nvSpPr>
          <p:cNvPr id="9219" name="TextBox 5"/>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9220"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B70087D-CB5E-405F-880C-A83004514AB3}" type="slidenum">
              <a:rPr lang="en-US" smtClean="0">
                <a:latin typeface="Calibri" pitchFamily="34" charset="0"/>
              </a:rPr>
              <a:pPr eaLnBrk="1" hangingPunct="1"/>
              <a:t>7</a:t>
            </a:fld>
            <a:endParaRPr lang="en-US">
              <a:latin typeface="Calibri" pitchFamily="34" charset="0"/>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6"/>
          <p:cNvSpPr txBox="1">
            <a:spLocks noChangeArrowheads="1"/>
          </p:cNvSpPr>
          <p:nvPr/>
        </p:nvSpPr>
        <p:spPr bwMode="auto">
          <a:xfrm>
            <a:off x="0" y="1371600"/>
            <a:ext cx="9144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Featured Speakers:</a:t>
            </a:r>
            <a:endParaRPr lang="en-US" b="1" u="sng">
              <a:solidFill>
                <a:srgbClr val="00B0F0"/>
              </a:solidFill>
            </a:endParaRPr>
          </a:p>
        </p:txBody>
      </p:sp>
      <p:sp>
        <p:nvSpPr>
          <p:cNvPr id="10243" name="TextBox 39"/>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0244"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E335E71-6E98-478E-9A9B-28798AE7DB79}" type="slidenum">
              <a:rPr lang="en-US" smtClean="0">
                <a:latin typeface="Calibri" pitchFamily="34" charset="0"/>
              </a:rPr>
              <a:pPr eaLnBrk="1" hangingPunct="1"/>
              <a:t>8</a:t>
            </a:fld>
            <a:endParaRPr lang="en-US">
              <a:latin typeface="Calibri" pitchFamily="34" charset="0"/>
            </a:endParaRPr>
          </a:p>
        </p:txBody>
      </p:sp>
      <p:grpSp>
        <p:nvGrpSpPr>
          <p:cNvPr id="2" name="Group 1"/>
          <p:cNvGrpSpPr/>
          <p:nvPr/>
        </p:nvGrpSpPr>
        <p:grpSpPr>
          <a:xfrm>
            <a:off x="770313" y="2286000"/>
            <a:ext cx="3733800" cy="914400"/>
            <a:chOff x="770313" y="2286000"/>
            <a:chExt cx="3733800" cy="914400"/>
          </a:xfrm>
        </p:grpSpPr>
        <p:grpSp>
          <p:nvGrpSpPr>
            <p:cNvPr id="10245" name="Group 1"/>
            <p:cNvGrpSpPr>
              <a:grpSpLocks/>
            </p:cNvGrpSpPr>
            <p:nvPr/>
          </p:nvGrpSpPr>
          <p:grpSpPr bwMode="auto">
            <a:xfrm>
              <a:off x="770313" y="2286000"/>
              <a:ext cx="3733800" cy="914400"/>
              <a:chOff x="762000" y="2286000"/>
              <a:chExt cx="3733800" cy="914400"/>
            </a:xfrm>
          </p:grpSpPr>
          <p:grpSp>
            <p:nvGrpSpPr>
              <p:cNvPr id="10252" name="Group 5"/>
              <p:cNvGrpSpPr>
                <a:grpSpLocks/>
              </p:cNvGrpSpPr>
              <p:nvPr/>
            </p:nvGrpSpPr>
            <p:grpSpPr bwMode="auto">
              <a:xfrm>
                <a:off x="762000" y="2286000"/>
                <a:ext cx="3733800" cy="914400"/>
                <a:chOff x="762000" y="2286000"/>
                <a:chExt cx="3733800" cy="914400"/>
              </a:xfrm>
            </p:grpSpPr>
            <p:sp>
              <p:nvSpPr>
                <p:cNvPr id="10255" name="Rectangle 17"/>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0256"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10253"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2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4648200" y="2286000"/>
            <a:ext cx="3733800" cy="914400"/>
            <a:chOff x="4648200" y="2286000"/>
            <a:chExt cx="3733800" cy="914400"/>
          </a:xfrm>
        </p:grpSpPr>
        <p:grpSp>
          <p:nvGrpSpPr>
            <p:cNvPr id="10246" name="Group 6"/>
            <p:cNvGrpSpPr>
              <a:grpSpLocks/>
            </p:cNvGrpSpPr>
            <p:nvPr/>
          </p:nvGrpSpPr>
          <p:grpSpPr bwMode="auto">
            <a:xfrm>
              <a:off x="4648200" y="2286000"/>
              <a:ext cx="3733800" cy="914400"/>
              <a:chOff x="4648200" y="2286001"/>
              <a:chExt cx="3733800" cy="914400"/>
            </a:xfrm>
          </p:grpSpPr>
          <p:grpSp>
            <p:nvGrpSpPr>
              <p:cNvPr id="10247" name="Group 34"/>
              <p:cNvGrpSpPr>
                <a:grpSpLocks/>
              </p:cNvGrpSpPr>
              <p:nvPr/>
            </p:nvGrpSpPr>
            <p:grpSpPr bwMode="auto">
              <a:xfrm>
                <a:off x="4648200" y="2286001"/>
                <a:ext cx="3733800" cy="914400"/>
                <a:chOff x="4648200" y="3429000"/>
                <a:chExt cx="3733800" cy="914264"/>
              </a:xfrm>
            </p:grpSpPr>
            <p:sp>
              <p:nvSpPr>
                <p:cNvPr id="10250"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10251"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2:</a:t>
                  </a:r>
                </a:p>
              </p:txBody>
            </p:sp>
          </p:grpSp>
          <p:sp>
            <p:nvSpPr>
              <p:cNvPr id="10248"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Dawn Stachler</a:t>
                </a:r>
                <a:r>
                  <a:rPr lang="en-US" sz="1000" dirty="0"/>
                  <a:t/>
                </a:r>
                <a:br>
                  <a:rPr lang="en-US" sz="1000" dirty="0"/>
                </a:br>
                <a:r>
                  <a:rPr lang="en-US" sz="1000" i="1" dirty="0"/>
                  <a:t>Associate Attorney / Of Counsel</a:t>
                </a:r>
                <a:r>
                  <a:rPr lang="en-US" sz="1000" dirty="0"/>
                  <a:t/>
                </a:r>
                <a:br>
                  <a:rPr lang="en-US" sz="1000" dirty="0"/>
                </a:br>
                <a:r>
                  <a:rPr lang="en-US" sz="900" b="1" dirty="0"/>
                  <a:t>BP Peterman Law Group, LLC / Wilson </a:t>
                </a:r>
                <a:r>
                  <a:rPr lang="en-US" sz="900" b="1" dirty="0" err="1"/>
                  <a:t>Keadjian</a:t>
                </a:r>
                <a:r>
                  <a:rPr lang="en-US" sz="900" b="1" dirty="0"/>
                  <a:t> </a:t>
                </a:r>
                <a:r>
                  <a:rPr lang="en-US" sz="900" b="1" dirty="0" err="1"/>
                  <a:t>Browndorf</a:t>
                </a:r>
                <a:endParaRPr lang="en-PH" sz="1000" dirty="0"/>
              </a:p>
            </p:txBody>
          </p:sp>
          <p:pic>
            <p:nvPicPr>
              <p:cNvPr id="20"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28"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402085" y="2363869"/>
              <a:ext cx="894189" cy="509688"/>
            </a:xfrm>
            <a:prstGeom prst="rect">
              <a:avLst/>
            </a:prstGeom>
            <a:solidFill>
              <a:schemeClr val="bg1"/>
            </a:solidFill>
            <a:effectLst/>
            <a:extLst/>
          </p:spPr>
        </p:pic>
      </p:grpSp>
      <p:grpSp>
        <p:nvGrpSpPr>
          <p:cNvPr id="4" name="Group 3"/>
          <p:cNvGrpSpPr/>
          <p:nvPr/>
        </p:nvGrpSpPr>
        <p:grpSpPr>
          <a:xfrm>
            <a:off x="2708041" y="3355369"/>
            <a:ext cx="3733800" cy="914400"/>
            <a:chOff x="2708041" y="3355369"/>
            <a:chExt cx="3733800" cy="914400"/>
          </a:xfrm>
        </p:grpSpPr>
        <p:grpSp>
          <p:nvGrpSpPr>
            <p:cNvPr id="21" name="Group 6"/>
            <p:cNvGrpSpPr>
              <a:grpSpLocks/>
            </p:cNvGrpSpPr>
            <p:nvPr/>
          </p:nvGrpSpPr>
          <p:grpSpPr bwMode="auto">
            <a:xfrm>
              <a:off x="2708041" y="3355369"/>
              <a:ext cx="3733800" cy="914400"/>
              <a:chOff x="4648200" y="2286001"/>
              <a:chExt cx="3733800" cy="914400"/>
            </a:xfrm>
          </p:grpSpPr>
          <p:grpSp>
            <p:nvGrpSpPr>
              <p:cNvPr id="22" name="Group 34"/>
              <p:cNvGrpSpPr>
                <a:grpSpLocks/>
              </p:cNvGrpSpPr>
              <p:nvPr/>
            </p:nvGrpSpPr>
            <p:grpSpPr bwMode="auto">
              <a:xfrm>
                <a:off x="4648200" y="2286001"/>
                <a:ext cx="3733800" cy="914400"/>
                <a:chOff x="4648200" y="3429000"/>
                <a:chExt cx="3733800" cy="914264"/>
              </a:xfrm>
            </p:grpSpPr>
            <p:sp>
              <p:nvSpPr>
                <p:cNvPr id="25" name="Rectangle 22"/>
                <p:cNvSpPr>
                  <a:spLocks noChangeArrowheads="1"/>
                </p:cNvSpPr>
                <p:nvPr/>
              </p:nvSpPr>
              <p:spPr bwMode="auto">
                <a:xfrm rot="10800000">
                  <a:off x="4648200" y="3429000"/>
                  <a:ext cx="3733800" cy="914264"/>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26" name="TextBox 7"/>
                <p:cNvSpPr txBox="1">
                  <a:spLocks noChangeArrowheads="1"/>
                </p:cNvSpPr>
                <p:nvPr/>
              </p:nvSpPr>
              <p:spPr bwMode="auto">
                <a:xfrm>
                  <a:off x="5424487" y="3429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dirty="0">
                      <a:solidFill>
                        <a:srgbClr val="00B0F0"/>
                      </a:solidFill>
                    </a:rPr>
                    <a:t>SEGMENT 3:</a:t>
                  </a:r>
                </a:p>
              </p:txBody>
            </p:sp>
          </p:grpSp>
          <p:sp>
            <p:nvSpPr>
              <p:cNvPr id="23" name="Rectangle 3"/>
              <p:cNvSpPr>
                <a:spLocks noChangeArrowheads="1"/>
              </p:cNvSpPr>
              <p:nvPr/>
            </p:nvSpPr>
            <p:spPr bwMode="auto">
              <a:xfrm>
                <a:off x="5424487" y="2514600"/>
                <a:ext cx="24384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Jonathan F. </a:t>
                </a:r>
                <a:r>
                  <a:rPr lang="en-US" sz="1000" b="1" dirty="0" err="1"/>
                  <a:t>Flaxer</a:t>
                </a:r>
                <a:r>
                  <a:rPr lang="en-US" sz="1000" dirty="0"/>
                  <a:t/>
                </a:r>
                <a:br>
                  <a:rPr lang="en-US" sz="1000" dirty="0"/>
                </a:br>
                <a:r>
                  <a:rPr lang="en-US" sz="1000" i="1" dirty="0"/>
                  <a:t>Partner</a:t>
                </a:r>
                <a:r>
                  <a:rPr lang="en-US" sz="1000" dirty="0"/>
                  <a:t/>
                </a:r>
                <a:br>
                  <a:rPr lang="en-US" sz="1000" dirty="0"/>
                </a:br>
                <a:r>
                  <a:rPr lang="en-US" sz="900" b="1" dirty="0" err="1"/>
                  <a:t>Golenbock</a:t>
                </a:r>
                <a:r>
                  <a:rPr lang="en-US" sz="900" b="1" dirty="0"/>
                  <a:t> </a:t>
                </a:r>
                <a:r>
                  <a:rPr lang="en-US" sz="900" b="1" dirty="0" err="1"/>
                  <a:t>Eiseman</a:t>
                </a:r>
                <a:r>
                  <a:rPr lang="en-US" sz="900" b="1" dirty="0"/>
                  <a:t> </a:t>
                </a:r>
                <a:r>
                  <a:rPr lang="en-US" sz="900" b="1" dirty="0" err="1"/>
                  <a:t>Assor</a:t>
                </a:r>
                <a:r>
                  <a:rPr lang="en-US" sz="900" b="1" dirty="0"/>
                  <a:t> Bell &amp; </a:t>
                </a:r>
                <a:r>
                  <a:rPr lang="en-US" sz="900" b="1" dirty="0" err="1"/>
                  <a:t>Peskoe</a:t>
                </a:r>
                <a:r>
                  <a:rPr lang="en-US" sz="900" b="1" dirty="0"/>
                  <a:t> LLP</a:t>
                </a:r>
                <a:endParaRPr lang="en-PH" sz="1000" dirty="0"/>
              </a:p>
            </p:txBody>
          </p:sp>
          <p:pic>
            <p:nvPicPr>
              <p:cNvPr id="24"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4800600" y="2466976"/>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29" name="Picture 4"/>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5158525" y="3371589"/>
              <a:ext cx="1205714" cy="385828"/>
            </a:xfrm>
            <a:prstGeom prst="rect">
              <a:avLst/>
            </a:prstGeom>
            <a:noFill/>
            <a:effectLst/>
            <a:extLst>
              <a:ext uri="{909E8E84-426E-40DD-AFC4-6F175D3DCCD1}">
                <a14:hiddenFill xmlns:a14="http://schemas.microsoft.com/office/drawing/2010/main">
                  <a:solidFill>
                    <a:srgbClr val="FFFFFF"/>
                  </a:solidFill>
                </a14:hiddenFill>
              </a:ext>
            </a:extLst>
          </p:spPr>
        </p:pic>
      </p:gr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6"/>
          <p:cNvSpPr txBox="1">
            <a:spLocks noChangeArrowheads="1"/>
          </p:cNvSpPr>
          <p:nvPr/>
        </p:nvSpPr>
        <p:spPr bwMode="auto">
          <a:xfrm>
            <a:off x="0" y="2147888"/>
            <a:ext cx="9144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PH" b="1" u="sng">
                <a:solidFill>
                  <a:srgbClr val="00B0F0"/>
                </a:solidFill>
              </a:rPr>
              <a:t>Introduction</a:t>
            </a:r>
            <a:endParaRPr lang="en-US" b="1" u="sng">
              <a:solidFill>
                <a:srgbClr val="00B0F0"/>
              </a:solidFill>
            </a:endParaRPr>
          </a:p>
        </p:txBody>
      </p:sp>
      <p:sp>
        <p:nvSpPr>
          <p:cNvPr id="11267" name="Rectangle 15"/>
          <p:cNvSpPr>
            <a:spLocks noChangeArrowheads="1"/>
          </p:cNvSpPr>
          <p:nvPr/>
        </p:nvSpPr>
        <p:spPr bwMode="auto">
          <a:xfrm>
            <a:off x="304800" y="2590800"/>
            <a:ext cx="85344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en-US" sz="1200" dirty="0"/>
              <a:t>Shane Ramsey is a partner in the Nashville office of Nelson Mullins Riley &amp; Scarborough LLP where he focuses his practice on financial restructuring, bankruptcy, and corporate trust matters. Mr. Ramsey regularly represents committees of unsecured creditors, indenture trustees, secured creditors, unsecured creditors, bondholders, noteholders, liquidation trustees, plan administrators, disbursing agents, and other entities in bankruptcy reorganizations, liquidation proceedings, and bankruptcy related litigation.</a:t>
            </a:r>
          </a:p>
          <a:p>
            <a:pPr algn="just">
              <a:lnSpc>
                <a:spcPct val="150000"/>
              </a:lnSpc>
            </a:pPr>
            <a:endParaRPr lang="en-US" sz="1200" dirty="0"/>
          </a:p>
          <a:p>
            <a:pPr algn="just">
              <a:lnSpc>
                <a:spcPct val="150000"/>
              </a:lnSpc>
            </a:pPr>
            <a:r>
              <a:rPr lang="en-US" sz="1200" dirty="0"/>
              <a:t>Mr. Ramsey also has experience handling complex civil litigation matters in both state and federal courts and in alternative dispute resolution settings, including arbitration and mediation. His business litigation experience includes contract disputes, business torts, breach of fiduciary duties, officer and director liabilities, and other general litigation matters.</a:t>
            </a:r>
          </a:p>
        </p:txBody>
      </p:sp>
      <p:sp>
        <p:nvSpPr>
          <p:cNvPr id="11268" name="TextBox 13"/>
          <p:cNvSpPr txBox="1">
            <a:spLocks noChangeArrowheads="1"/>
          </p:cNvSpPr>
          <p:nvPr/>
        </p:nvSpPr>
        <p:spPr bwMode="auto">
          <a:xfrm>
            <a:off x="6705600" y="6629400"/>
            <a:ext cx="2438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sz="800" b="1" dirty="0"/>
              <a:t>February 27, 2017</a:t>
            </a:r>
          </a:p>
        </p:txBody>
      </p:sp>
      <p:sp>
        <p:nvSpPr>
          <p:cNvPr id="11269"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0A146F-DDE5-4E4C-BA31-BC475A07E6A9}" type="slidenum">
              <a:rPr lang="en-US" smtClean="0">
                <a:latin typeface="Calibri" pitchFamily="34" charset="0"/>
              </a:rPr>
              <a:pPr eaLnBrk="1" hangingPunct="1"/>
              <a:t>9</a:t>
            </a:fld>
            <a:endParaRPr lang="en-US">
              <a:latin typeface="Calibri" pitchFamily="34" charset="0"/>
            </a:endParaRPr>
          </a:p>
        </p:txBody>
      </p:sp>
      <p:grpSp>
        <p:nvGrpSpPr>
          <p:cNvPr id="37" name="Group 36"/>
          <p:cNvGrpSpPr/>
          <p:nvPr/>
        </p:nvGrpSpPr>
        <p:grpSpPr>
          <a:xfrm>
            <a:off x="2647016" y="1224942"/>
            <a:ext cx="3733800" cy="914400"/>
            <a:chOff x="770313" y="2286000"/>
            <a:chExt cx="3733800" cy="914400"/>
          </a:xfrm>
        </p:grpSpPr>
        <p:grpSp>
          <p:nvGrpSpPr>
            <p:cNvPr id="38" name="Group 1"/>
            <p:cNvGrpSpPr>
              <a:grpSpLocks/>
            </p:cNvGrpSpPr>
            <p:nvPr/>
          </p:nvGrpSpPr>
          <p:grpSpPr bwMode="auto">
            <a:xfrm>
              <a:off x="770313" y="2286000"/>
              <a:ext cx="3733800" cy="914400"/>
              <a:chOff x="762000" y="2286000"/>
              <a:chExt cx="3733800" cy="914400"/>
            </a:xfrm>
          </p:grpSpPr>
          <p:grpSp>
            <p:nvGrpSpPr>
              <p:cNvPr id="40" name="Group 5"/>
              <p:cNvGrpSpPr>
                <a:grpSpLocks/>
              </p:cNvGrpSpPr>
              <p:nvPr/>
            </p:nvGrpSpPr>
            <p:grpSpPr bwMode="auto">
              <a:xfrm>
                <a:off x="762000" y="2286000"/>
                <a:ext cx="3733800" cy="914400"/>
                <a:chOff x="762000" y="2286000"/>
                <a:chExt cx="3733800" cy="914400"/>
              </a:xfrm>
            </p:grpSpPr>
            <p:sp>
              <p:nvSpPr>
                <p:cNvPr id="43" name="Rectangle 42"/>
                <p:cNvSpPr>
                  <a:spLocks noChangeArrowheads="1"/>
                </p:cNvSpPr>
                <p:nvPr/>
              </p:nvSpPr>
              <p:spPr bwMode="auto">
                <a:xfrm rot="10800000">
                  <a:off x="762000" y="2286000"/>
                  <a:ext cx="3733800" cy="914400"/>
                </a:xfrm>
                <a:prstGeom prst="rect">
                  <a:avLst/>
                </a:prstGeom>
                <a:gradFill rotWithShape="1">
                  <a:gsLst>
                    <a:gs pos="0">
                      <a:srgbClr val="BCBCBC"/>
                    </a:gs>
                    <a:gs pos="35001">
                      <a:srgbClr val="D0D0D0"/>
                    </a:gs>
                    <a:gs pos="100000">
                      <a:srgbClr val="EDEDED"/>
                    </a:gs>
                  </a:gsLst>
                  <a:lin ang="16200000" scaled="1"/>
                </a:gradFill>
                <a:ln w="9525" algn="ctr">
                  <a:solidFill>
                    <a:srgbClr val="000000"/>
                  </a:solidFill>
                  <a:miter lim="800000"/>
                  <a:headEnd/>
                  <a:tailEnd/>
                </a:ln>
                <a:effectLst>
                  <a:outerShdw dist="20000" dir="5400000" rotWithShape="0">
                    <a:srgbClr val="000000">
                      <a:alpha val="37999"/>
                    </a:srgbClr>
                  </a:outerShdw>
                </a:effectLst>
              </p:spPr>
              <p:txBody>
                <a:bodyPr rot="10800000" anchor="ctr"/>
                <a:lstStyle/>
                <a:p>
                  <a:endParaRPr lang="en-US">
                    <a:solidFill>
                      <a:srgbClr val="000000"/>
                    </a:solidFill>
                  </a:endParaRPr>
                </a:p>
              </p:txBody>
            </p:sp>
            <p:sp>
              <p:nvSpPr>
                <p:cNvPr id="44" name="TextBox 7"/>
                <p:cNvSpPr txBox="1">
                  <a:spLocks noChangeArrowheads="1"/>
                </p:cNvSpPr>
                <p:nvPr/>
              </p:nvSpPr>
              <p:spPr bwMode="auto">
                <a:xfrm>
                  <a:off x="1524000" y="2286000"/>
                  <a:ext cx="2819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b="1" u="sng">
                      <a:solidFill>
                        <a:srgbClr val="00B0F0"/>
                      </a:solidFill>
                    </a:rPr>
                    <a:t>SEGMENT 1:</a:t>
                  </a:r>
                </a:p>
              </p:txBody>
            </p:sp>
          </p:grpSp>
          <p:sp>
            <p:nvSpPr>
              <p:cNvPr id="41" name="Rectangle 2"/>
              <p:cNvSpPr>
                <a:spLocks noChangeArrowheads="1"/>
              </p:cNvSpPr>
              <p:nvPr/>
            </p:nvSpPr>
            <p:spPr bwMode="auto">
              <a:xfrm>
                <a:off x="1524000" y="2514600"/>
                <a:ext cx="2438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sz="1000" b="1" dirty="0"/>
                  <a:t>Shane G. Ramsey</a:t>
                </a:r>
                <a:r>
                  <a:rPr lang="en-US" sz="1000" dirty="0"/>
                  <a:t/>
                </a:r>
                <a:br>
                  <a:rPr lang="en-US" sz="1000" dirty="0"/>
                </a:br>
                <a:r>
                  <a:rPr lang="en-US" sz="1000" i="1" dirty="0"/>
                  <a:t>Partner</a:t>
                </a:r>
                <a:r>
                  <a:rPr lang="en-US" sz="1000" dirty="0"/>
                  <a:t/>
                </a:r>
                <a:br>
                  <a:rPr lang="en-US" sz="1000" dirty="0"/>
                </a:br>
                <a:r>
                  <a:rPr lang="en-US" sz="900" b="1" dirty="0"/>
                  <a:t>Nelson Mullins Riley &amp; Scarborough LLP</a:t>
                </a:r>
                <a:endParaRPr lang="en-PH" sz="1000" dirty="0"/>
              </a:p>
            </p:txBody>
          </p:sp>
          <p:pic>
            <p:nvPicPr>
              <p:cNvPr id="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914400" y="2457450"/>
                <a:ext cx="571500" cy="571500"/>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3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45599" y="2364709"/>
              <a:ext cx="874001" cy="467591"/>
            </a:xfrm>
            <a:prstGeom prst="rect">
              <a:avLst/>
            </a:prstGeom>
            <a:noFill/>
            <a:effectLst/>
            <a:extLst>
              <a:ext uri="{909E8E84-426E-40DD-AFC4-6F175D3DCCD1}">
                <a14:hiddenFill xmlns:a14="http://schemas.microsoft.com/office/drawing/2010/main">
                  <a:solidFill>
                    <a:srgbClr val="FFFFFF"/>
                  </a:solidFill>
                </a14:hiddenFill>
              </a:ext>
            </a:extLst>
          </p:spPr>
        </p:pic>
      </p:gr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10645</TotalTime>
  <Words>4260</Words>
  <Application>Microsoft Office PowerPoint</Application>
  <PresentationFormat>On-screen Show (4:3)</PresentationFormat>
  <Paragraphs>436</Paragraphs>
  <Slides>44</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Courier New</vt:lpstr>
      <vt:lpstr>Wingdings</vt:lpstr>
      <vt:lpstr>Wingdings 2</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Aimee - Research</dc:creator>
  <cp:lastModifiedBy>Iwork_Marianne</cp:lastModifiedBy>
  <cp:revision>2737</cp:revision>
  <dcterms:created xsi:type="dcterms:W3CDTF">2008-12-08T06:50:30Z</dcterms:created>
  <dcterms:modified xsi:type="dcterms:W3CDTF">2017-02-27T03:47:21Z</dcterms:modified>
</cp:coreProperties>
</file>