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9" r:id="rId5"/>
    <p:sldId id="283" r:id="rId6"/>
    <p:sldId id="284" r:id="rId7"/>
    <p:sldId id="285" r:id="rId8"/>
    <p:sldId id="286" r:id="rId9"/>
    <p:sldId id="287" r:id="rId10"/>
    <p:sldId id="270" r:id="rId11"/>
    <p:sldId id="271" r:id="rId12"/>
    <p:sldId id="267" r:id="rId13"/>
    <p:sldId id="266" r:id="rId14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74ABC-0F02-4FEE-979C-F5E1292C6844}" type="datetimeFigureOut">
              <a:rPr lang="id-ID" smtClean="0"/>
              <a:pPr/>
              <a:t>31/10/2011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77C5-59E1-4133-AAD6-7DF3735A560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74ABC-0F02-4FEE-979C-F5E1292C6844}" type="datetimeFigureOut">
              <a:rPr lang="id-ID" smtClean="0"/>
              <a:pPr/>
              <a:t>31/10/2011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77C5-59E1-4133-AAD6-7DF3735A560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74ABC-0F02-4FEE-979C-F5E1292C6844}" type="datetimeFigureOut">
              <a:rPr lang="id-ID" smtClean="0"/>
              <a:pPr/>
              <a:t>31/10/2011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77C5-59E1-4133-AAD6-7DF3735A560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785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C0CCA4A-2656-4FCD-A34B-0F43476DC2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74ABC-0F02-4FEE-979C-F5E1292C6844}" type="datetimeFigureOut">
              <a:rPr lang="id-ID" smtClean="0"/>
              <a:pPr/>
              <a:t>31/10/2011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77C5-59E1-4133-AAD6-7DF3735A560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74ABC-0F02-4FEE-979C-F5E1292C6844}" type="datetimeFigureOut">
              <a:rPr lang="id-ID" smtClean="0"/>
              <a:pPr/>
              <a:t>31/10/2011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77C5-59E1-4133-AAD6-7DF3735A560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74ABC-0F02-4FEE-979C-F5E1292C6844}" type="datetimeFigureOut">
              <a:rPr lang="id-ID" smtClean="0"/>
              <a:pPr/>
              <a:t>31/10/2011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77C5-59E1-4133-AAD6-7DF3735A560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74ABC-0F02-4FEE-979C-F5E1292C6844}" type="datetimeFigureOut">
              <a:rPr lang="id-ID" smtClean="0"/>
              <a:pPr/>
              <a:t>31/10/2011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77C5-59E1-4133-AAD6-7DF3735A560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74ABC-0F02-4FEE-979C-F5E1292C6844}" type="datetimeFigureOut">
              <a:rPr lang="id-ID" smtClean="0"/>
              <a:pPr/>
              <a:t>31/10/2011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77C5-59E1-4133-AAD6-7DF3735A560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74ABC-0F02-4FEE-979C-F5E1292C6844}" type="datetimeFigureOut">
              <a:rPr lang="id-ID" smtClean="0"/>
              <a:pPr/>
              <a:t>31/10/2011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77C5-59E1-4133-AAD6-7DF3735A560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74ABC-0F02-4FEE-979C-F5E1292C6844}" type="datetimeFigureOut">
              <a:rPr lang="id-ID" smtClean="0"/>
              <a:pPr/>
              <a:t>31/10/2011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77C5-59E1-4133-AAD6-7DF3735A560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74ABC-0F02-4FEE-979C-F5E1292C6844}" type="datetimeFigureOut">
              <a:rPr lang="id-ID" smtClean="0"/>
              <a:pPr/>
              <a:t>31/10/2011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77C5-59E1-4133-AAD6-7DF3735A560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74ABC-0F02-4FEE-979C-F5E1292C6844}" type="datetimeFigureOut">
              <a:rPr lang="id-ID" smtClean="0"/>
              <a:pPr/>
              <a:t>31/10/2011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D77C5-59E1-4133-AAD6-7DF3735A560F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GAMBAR\dakwa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2286016"/>
          </a:xfrm>
        </p:spPr>
        <p:txBody>
          <a:bodyPr>
            <a:normAutofit/>
          </a:bodyPr>
          <a:lstStyle/>
          <a:p>
            <a:r>
              <a:rPr lang="id-ID" sz="54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TEORI </a:t>
            </a:r>
            <a:r>
              <a:rPr lang="id-ID" sz="54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BERFIKIR </a:t>
            </a:r>
            <a:r>
              <a:rPr lang="id-ID" sz="54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TINGKAT 1</a:t>
            </a:r>
            <a:endParaRPr lang="id-ID" sz="5400" b="1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28710" y="5572140"/>
            <a:ext cx="6400800" cy="685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OLEH: </a:t>
            </a:r>
            <a:r>
              <a:rPr lang="id-ID" sz="28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H. </a:t>
            </a: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DWI </a:t>
            </a: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CONDRO </a:t>
            </a: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TRIONO, Ph.D</a:t>
            </a:r>
            <a:endParaRPr kumimoji="0" lang="id-ID" sz="2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200" b="1"/>
              <a:t>Bagaimana aqal bisa mencapai kebenaran?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495800" cy="4530725"/>
          </a:xfr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533400" indent="-533400"/>
            <a:r>
              <a:rPr lang="en-US" sz="2800"/>
              <a:t>Aqal = pemikiran = kesadaran, memiliki 4 syarat: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sz="2800" u="sng"/>
              <a:t>Fakta yang terindera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sz="2800"/>
              <a:t>Indera-indera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sz="2800"/>
              <a:t>Otak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sz="2800" u="sng"/>
              <a:t>Informasi sebelumnya</a:t>
            </a:r>
            <a:r>
              <a:rPr lang="en-US" sz="2800"/>
              <a:t> (</a:t>
            </a:r>
            <a:r>
              <a:rPr lang="en-US" sz="2800" i="1"/>
              <a:t>ma’lumat as-sabiqoh</a:t>
            </a:r>
            <a:r>
              <a:rPr lang="en-US" sz="2800"/>
              <a:t>)</a:t>
            </a:r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4648200" y="3276600"/>
            <a:ext cx="1066800" cy="76200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d-ID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 flipH="1">
            <a:off x="4648200" y="4038600"/>
            <a:ext cx="1066800" cy="76200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d-ID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5775710" y="3746500"/>
            <a:ext cx="1161280" cy="5232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/>
              <a:t>Terkait</a:t>
            </a:r>
          </a:p>
        </p:txBody>
      </p:sp>
      <p:sp>
        <p:nvSpPr>
          <p:cNvPr id="12298" name="AutoShape 10"/>
          <p:cNvSpPr>
            <a:spLocks noChangeArrowheads="1"/>
          </p:cNvSpPr>
          <p:nvPr/>
        </p:nvSpPr>
        <p:spPr bwMode="auto">
          <a:xfrm>
            <a:off x="7086600" y="3859213"/>
            <a:ext cx="304800" cy="304800"/>
          </a:xfrm>
          <a:prstGeom prst="right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id-ID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7539623" y="3746500"/>
            <a:ext cx="1159292" cy="5232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/>
              <a:t>Faham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5334000" y="5257800"/>
            <a:ext cx="3441700" cy="83185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n-US" sz="2400"/>
              <a:t>PEMIKIRAN TINGKAT I</a:t>
            </a:r>
          </a:p>
          <a:p>
            <a:pPr algn="ctr"/>
            <a:r>
              <a:rPr lang="en-US" sz="2400"/>
              <a:t>(kebenaran langsung)</a:t>
            </a:r>
          </a:p>
        </p:txBody>
      </p:sp>
      <p:sp>
        <p:nvSpPr>
          <p:cNvPr id="12301" name="AutoShape 13"/>
          <p:cNvSpPr>
            <a:spLocks noChangeArrowheads="1"/>
          </p:cNvSpPr>
          <p:nvPr/>
        </p:nvSpPr>
        <p:spPr bwMode="auto">
          <a:xfrm>
            <a:off x="7924800" y="4495800"/>
            <a:ext cx="307975" cy="533400"/>
          </a:xfrm>
          <a:prstGeom prst="downArrow">
            <a:avLst>
              <a:gd name="adj1" fmla="val 50000"/>
              <a:gd name="adj2" fmla="val 43299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id-ID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9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4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uiExpand="1" build="p" animBg="1"/>
      <p:bldP spid="12295" grpId="0" animBg="1"/>
      <p:bldP spid="12296" grpId="0" animBg="1"/>
      <p:bldP spid="12297" grpId="0" animBg="1"/>
      <p:bldP spid="12298" grpId="0" animBg="1"/>
      <p:bldP spid="12299" grpId="0" animBg="1"/>
      <p:bldP spid="12300" grpId="0" animBg="1"/>
      <p:bldP spid="1230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382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kebenaran</a:t>
            </a:r>
            <a:r>
              <a:rPr lang="en-US" dirty="0"/>
              <a:t> </a:t>
            </a:r>
            <a:r>
              <a:rPr lang="en-US" dirty="0" err="1">
                <a:solidFill>
                  <a:srgbClr val="FFFF00"/>
                </a:solidFill>
              </a:rPr>
              <a:t>langsung</a:t>
            </a:r>
            <a:r>
              <a:rPr lang="en-US" dirty="0"/>
              <a:t>!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648200"/>
          </a:xfrm>
        </p:spPr>
        <p:txBody>
          <a:bodyPr/>
          <a:lstStyle/>
          <a:p>
            <a:r>
              <a:rPr lang="en-US" sz="2800"/>
              <a:t>Bagaimana jika manusia ingin </a:t>
            </a:r>
            <a:r>
              <a:rPr lang="en-US" sz="2800">
                <a:solidFill>
                  <a:schemeClr val="folHlink"/>
                </a:solidFill>
              </a:rPr>
              <a:t>membenarkan </a:t>
            </a:r>
            <a:r>
              <a:rPr lang="en-US" sz="2800"/>
              <a:t>sesuatu yang </a:t>
            </a:r>
            <a:r>
              <a:rPr lang="en-US" sz="2800">
                <a:solidFill>
                  <a:schemeClr val="folHlink"/>
                </a:solidFill>
              </a:rPr>
              <a:t>tidak kelihatan</a:t>
            </a:r>
            <a:r>
              <a:rPr lang="en-US" sz="2800"/>
              <a:t>?</a:t>
            </a:r>
          </a:p>
          <a:p>
            <a:r>
              <a:rPr lang="en-US" sz="2800"/>
              <a:t>Ingin mengetahui sesuatu di balik </a:t>
            </a:r>
            <a:r>
              <a:rPr lang="en-US" sz="2800">
                <a:solidFill>
                  <a:schemeClr val="folHlink"/>
                </a:solidFill>
              </a:rPr>
              <a:t>tembok</a:t>
            </a:r>
            <a:r>
              <a:rPr lang="en-US" sz="2800"/>
              <a:t>?</a:t>
            </a:r>
          </a:p>
          <a:p>
            <a:r>
              <a:rPr lang="en-US" sz="2800"/>
              <a:t>Ingin tahu yang ada di dalam </a:t>
            </a:r>
            <a:r>
              <a:rPr lang="en-US" sz="2800">
                <a:solidFill>
                  <a:schemeClr val="folHlink"/>
                </a:solidFill>
              </a:rPr>
              <a:t>tanah</a:t>
            </a:r>
            <a:r>
              <a:rPr lang="en-US" sz="2800"/>
              <a:t>?</a:t>
            </a:r>
          </a:p>
          <a:p>
            <a:r>
              <a:rPr lang="en-US" sz="2800"/>
              <a:t>Ingin tahu yang ada di dalam </a:t>
            </a:r>
            <a:r>
              <a:rPr lang="en-US" sz="2800">
                <a:solidFill>
                  <a:schemeClr val="folHlink"/>
                </a:solidFill>
              </a:rPr>
              <a:t>samudra</a:t>
            </a:r>
            <a:r>
              <a:rPr lang="en-US" sz="2800"/>
              <a:t>?</a:t>
            </a:r>
          </a:p>
          <a:p>
            <a:r>
              <a:rPr lang="en-US" sz="2800"/>
              <a:t>Ingin tahu kandungan </a:t>
            </a:r>
            <a:r>
              <a:rPr lang="en-US" sz="2800">
                <a:solidFill>
                  <a:schemeClr val="folHlink"/>
                </a:solidFill>
              </a:rPr>
              <a:t>bumi</a:t>
            </a:r>
            <a:r>
              <a:rPr lang="en-US" sz="2800"/>
              <a:t>?</a:t>
            </a:r>
          </a:p>
          <a:p>
            <a:r>
              <a:rPr lang="en-US" sz="2800"/>
              <a:t>Ingin tahu yang ada di balik </a:t>
            </a:r>
            <a:r>
              <a:rPr lang="en-US" sz="2800">
                <a:solidFill>
                  <a:schemeClr val="folHlink"/>
                </a:solidFill>
              </a:rPr>
              <a:t>langit</a:t>
            </a:r>
            <a:r>
              <a:rPr lang="en-US" sz="2800"/>
              <a:t>?</a:t>
            </a:r>
          </a:p>
          <a:p>
            <a:r>
              <a:rPr lang="en-US" sz="2800"/>
              <a:t>Ingin tahu apakah </a:t>
            </a:r>
            <a:r>
              <a:rPr lang="en-US" sz="2800">
                <a:solidFill>
                  <a:schemeClr val="folHlink"/>
                </a:solidFill>
              </a:rPr>
              <a:t>surga</a:t>
            </a:r>
            <a:r>
              <a:rPr lang="en-US" sz="2800"/>
              <a:t> itu ada?</a:t>
            </a:r>
          </a:p>
          <a:p>
            <a:r>
              <a:rPr lang="en-US" sz="2800"/>
              <a:t>Ingin tahu apakah </a:t>
            </a:r>
            <a:r>
              <a:rPr lang="en-US" sz="2800">
                <a:solidFill>
                  <a:schemeClr val="folHlink"/>
                </a:solidFill>
              </a:rPr>
              <a:t>Tuhan</a:t>
            </a:r>
            <a:r>
              <a:rPr lang="en-US" sz="2800"/>
              <a:t> itu ada?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 animBg="1"/>
      <p:bldP spid="1198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GAMBAR\sendirian-di-la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48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500197"/>
          </a:xfrm>
        </p:spPr>
        <p:txBody>
          <a:bodyPr>
            <a:normAutofit/>
          </a:bodyPr>
          <a:lstStyle/>
          <a:p>
            <a:r>
              <a:rPr lang="id-ID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BAGAIMANA CARA MENGETAHUINYA?</a:t>
            </a:r>
            <a:endParaRPr lang="id-ID" b="1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5072074"/>
            <a:ext cx="6400800" cy="1285884"/>
          </a:xfrm>
        </p:spPr>
        <p:txBody>
          <a:bodyPr>
            <a:normAutofit/>
          </a:bodyPr>
          <a:lstStyle/>
          <a:p>
            <a:r>
              <a:rPr lang="id-ID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KITA IKUTI SEGMEN SELANJUTNYA...</a:t>
            </a:r>
          </a:p>
          <a:p>
            <a:r>
              <a:rPr lang="id-ID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TEORI </a:t>
            </a:r>
            <a:r>
              <a:rPr lang="id-ID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BERFIKIR TINGKAT </a:t>
            </a:r>
            <a:r>
              <a:rPr lang="id-ID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2</a:t>
            </a:r>
            <a:endParaRPr lang="id-ID" b="1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685800" y="2643182"/>
            <a:ext cx="7772400" cy="10715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id-ID" sz="44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JANGAN KEMANA-MANA, TETAPLAH BERSAMA KAMI</a:t>
            </a:r>
            <a:endParaRPr kumimoji="0" lang="id-ID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D:\GAMBAR\GAMBAR 1\810902_957329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724400" y="2130425"/>
            <a:ext cx="37338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SEKIAN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371599" y="5181600"/>
            <a:ext cx="6400800" cy="1143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WASSALAAMU’ALAIKUM…</a:t>
            </a: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G:\IMG_3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609600"/>
            <a:ext cx="2696225" cy="4038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GAMBAR\gbr\1104981_721411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" name="AutoShape 20"/>
          <p:cNvSpPr>
            <a:spLocks noChangeArrowheads="1"/>
          </p:cNvSpPr>
          <p:nvPr/>
        </p:nvSpPr>
        <p:spPr bwMode="ltGray">
          <a:xfrm>
            <a:off x="4329113" y="2285992"/>
            <a:ext cx="485775" cy="457200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id-ID"/>
          </a:p>
        </p:txBody>
      </p:sp>
      <p:sp>
        <p:nvSpPr>
          <p:cNvPr id="36" name="Oval 35"/>
          <p:cNvSpPr/>
          <p:nvPr/>
        </p:nvSpPr>
        <p:spPr>
          <a:xfrm>
            <a:off x="1607323" y="928670"/>
            <a:ext cx="5929354" cy="107157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b="1" dirty="0" smtClean="0">
                <a:solidFill>
                  <a:schemeClr val="bg1"/>
                </a:solidFill>
              </a:rPr>
              <a:t>DARIMANA ASAL-MUASAL KEHIDUPAN INI</a:t>
            </a:r>
            <a:r>
              <a:rPr lang="en-US" sz="2800" b="1" dirty="0" smtClean="0">
                <a:solidFill>
                  <a:schemeClr val="bg1"/>
                </a:solidFill>
              </a:rPr>
              <a:t>?</a:t>
            </a:r>
            <a:endParaRPr lang="id-ID" sz="2800" dirty="0">
              <a:solidFill>
                <a:schemeClr val="bg1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1964513" y="2857496"/>
            <a:ext cx="5214974" cy="92869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MANUSIA MEMERLUKAN JAWABAN YANG PASTI BENAR</a:t>
            </a:r>
            <a:endParaRPr lang="id-ID" sz="2400" b="1" dirty="0"/>
          </a:p>
        </p:txBody>
      </p:sp>
      <p:sp>
        <p:nvSpPr>
          <p:cNvPr id="48" name="Oval 47"/>
          <p:cNvSpPr/>
          <p:nvPr/>
        </p:nvSpPr>
        <p:spPr>
          <a:xfrm>
            <a:off x="3893339" y="4786322"/>
            <a:ext cx="1357322" cy="121444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5400" b="1" dirty="0" smtClean="0"/>
              <a:t>?</a:t>
            </a:r>
            <a:endParaRPr lang="id-ID" sz="5400" b="1" dirty="0"/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ltGray">
          <a:xfrm>
            <a:off x="4329113" y="4000504"/>
            <a:ext cx="485775" cy="457200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id-ID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8" grpId="0" animBg="1"/>
      <p:bldP spid="48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Oval 5"/>
          <p:cNvSpPr>
            <a:spLocks noChangeArrowheads="1"/>
          </p:cNvSpPr>
          <p:nvPr/>
        </p:nvSpPr>
        <p:spPr bwMode="auto">
          <a:xfrm>
            <a:off x="3238500" y="266700"/>
            <a:ext cx="2667000" cy="60960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id-ID" sz="2800" b="1" dirty="0" smtClean="0"/>
              <a:t>MANUSIA</a:t>
            </a:r>
            <a:endParaRPr lang="id-ID" sz="2800" b="1" dirty="0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733800" y="1160463"/>
            <a:ext cx="1676400" cy="6508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n-US" b="1"/>
              <a:t>Memperoleh Kebenaran</a:t>
            </a:r>
          </a:p>
        </p:txBody>
      </p:sp>
      <p:sp>
        <p:nvSpPr>
          <p:cNvPr id="7176" name="Oval 8"/>
          <p:cNvSpPr>
            <a:spLocks noChangeArrowheads="1"/>
          </p:cNvSpPr>
          <p:nvPr/>
        </p:nvSpPr>
        <p:spPr bwMode="auto">
          <a:xfrm>
            <a:off x="1000100" y="1000108"/>
            <a:ext cx="2057400" cy="91440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id-ID" b="1" dirty="0" smtClean="0"/>
              <a:t>Menggunakan   </a:t>
            </a:r>
          </a:p>
          <a:p>
            <a:pPr algn="ctr"/>
            <a:r>
              <a:rPr lang="id-ID" b="1" dirty="0" smtClean="0"/>
              <a:t>Aqal</a:t>
            </a:r>
            <a:endParaRPr lang="id-ID" b="1" dirty="0"/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6000750" y="1028700"/>
            <a:ext cx="2133600" cy="91440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b="1"/>
              <a:t>Menggunakan</a:t>
            </a:r>
          </a:p>
          <a:p>
            <a:pPr algn="ctr"/>
            <a:r>
              <a:rPr lang="en-US" b="1"/>
              <a:t>Perasaan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5656263" y="2286000"/>
            <a:ext cx="2822575" cy="92551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b="1" dirty="0" err="1"/>
              <a:t>Suka</a:t>
            </a:r>
            <a:r>
              <a:rPr lang="en-US" b="1" dirty="0"/>
              <a:t> </a:t>
            </a:r>
            <a:r>
              <a:rPr lang="en-US" b="1" dirty="0" err="1"/>
              <a:t>tidak</a:t>
            </a:r>
            <a:r>
              <a:rPr lang="en-US" b="1" dirty="0"/>
              <a:t> </a:t>
            </a:r>
            <a:r>
              <a:rPr lang="en-US" b="1" dirty="0" err="1"/>
              <a:t>suka</a:t>
            </a:r>
            <a:endParaRPr lang="en-US" b="1" dirty="0"/>
          </a:p>
          <a:p>
            <a:pPr marL="342900" indent="-342900">
              <a:buFontTx/>
              <a:buAutoNum type="arabicPeriod"/>
            </a:pPr>
            <a:r>
              <a:rPr lang="en-US" b="1" dirty="0" err="1"/>
              <a:t>Tertarik</a:t>
            </a:r>
            <a:r>
              <a:rPr lang="en-US" b="1" dirty="0"/>
              <a:t> </a:t>
            </a:r>
            <a:r>
              <a:rPr lang="en-US" b="1" dirty="0" err="1"/>
              <a:t>tidak</a:t>
            </a:r>
            <a:r>
              <a:rPr lang="en-US" b="1" dirty="0"/>
              <a:t> </a:t>
            </a:r>
            <a:r>
              <a:rPr lang="en-US" b="1" dirty="0" err="1"/>
              <a:t>tertarik</a:t>
            </a:r>
            <a:endParaRPr lang="en-US" b="1" dirty="0"/>
          </a:p>
          <a:p>
            <a:pPr marL="342900" indent="-342900">
              <a:buFontTx/>
              <a:buAutoNum type="arabicPeriod"/>
            </a:pPr>
            <a:r>
              <a:rPr lang="en-US" b="1" dirty="0" err="1"/>
              <a:t>Senang</a:t>
            </a:r>
            <a:r>
              <a:rPr lang="en-US" b="1" dirty="0"/>
              <a:t> </a:t>
            </a:r>
            <a:r>
              <a:rPr lang="en-US" b="1" dirty="0" err="1"/>
              <a:t>tidak</a:t>
            </a:r>
            <a:r>
              <a:rPr lang="en-US" b="1" dirty="0"/>
              <a:t> </a:t>
            </a:r>
            <a:r>
              <a:rPr lang="en-US" b="1" dirty="0" err="1"/>
              <a:t>senang</a:t>
            </a:r>
            <a:endParaRPr lang="en-US" b="1" dirty="0"/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5561013" y="3581400"/>
            <a:ext cx="3013075" cy="3762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b="1"/>
              <a:t>Berujung pada … </a:t>
            </a:r>
            <a:r>
              <a:rPr lang="en-US" b="1" i="1"/>
              <a:t>pokok’e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5976938" y="4343400"/>
            <a:ext cx="2179637" cy="6508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n-US" b="1"/>
              <a:t>Bersifat subyektif dan emosional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685800" y="2286000"/>
            <a:ext cx="2819400" cy="120015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b="1" dirty="0" err="1"/>
              <a:t>Memiliki</a:t>
            </a:r>
            <a:r>
              <a:rPr lang="en-US" b="1" dirty="0"/>
              <a:t> </a:t>
            </a:r>
            <a:r>
              <a:rPr lang="en-US" b="1" dirty="0" err="1"/>
              <a:t>argumen</a:t>
            </a:r>
            <a:endParaRPr lang="en-US" b="1" dirty="0"/>
          </a:p>
          <a:p>
            <a:pPr marL="342900" indent="-342900">
              <a:buFontTx/>
              <a:buAutoNum type="arabicPeriod"/>
            </a:pPr>
            <a:r>
              <a:rPr lang="en-US" b="1" dirty="0" err="1"/>
              <a:t>Setiap</a:t>
            </a:r>
            <a:r>
              <a:rPr lang="en-US" b="1" dirty="0"/>
              <a:t> </a:t>
            </a:r>
            <a:r>
              <a:rPr lang="en-US" b="1" dirty="0" err="1"/>
              <a:t>argumen</a:t>
            </a:r>
            <a:r>
              <a:rPr lang="en-US" b="1" dirty="0"/>
              <a:t> </a:t>
            </a:r>
            <a:r>
              <a:rPr lang="en-US" b="1" dirty="0" err="1"/>
              <a:t>bisa</a:t>
            </a:r>
            <a:r>
              <a:rPr lang="en-US" b="1" dirty="0"/>
              <a:t> </a:t>
            </a:r>
            <a:r>
              <a:rPr lang="en-US" b="1" dirty="0" err="1"/>
              <a:t>dipertanyakan</a:t>
            </a:r>
            <a:r>
              <a:rPr lang="en-US" b="1" dirty="0"/>
              <a:t> </a:t>
            </a:r>
            <a:r>
              <a:rPr lang="en-US" b="1" dirty="0" err="1"/>
              <a:t>argumennya</a:t>
            </a:r>
            <a:endParaRPr lang="en-US" b="1" dirty="0"/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066800" y="3733800"/>
            <a:ext cx="2057400" cy="92551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n-US" b="1"/>
              <a:t>Berujung pada pemikiran yang paling mendasar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1066800" y="4876800"/>
            <a:ext cx="2057400" cy="6508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n-US" b="1"/>
              <a:t>Bersifat obyektif dan rasional</a:t>
            </a: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792163" y="5791200"/>
            <a:ext cx="2606675" cy="6508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n-US" b="1"/>
              <a:t>Dapat menghantarkan pada kebenaran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5764213" y="5516563"/>
            <a:ext cx="2606675" cy="92551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n-US" b="1"/>
              <a:t>Tidak dapat menghantarkan pada kebenaran</a:t>
            </a:r>
          </a:p>
        </p:txBody>
      </p:sp>
      <p:sp>
        <p:nvSpPr>
          <p:cNvPr id="7190" name="AutoShape 22"/>
          <p:cNvSpPr>
            <a:spLocks noChangeArrowheads="1"/>
          </p:cNvSpPr>
          <p:nvPr/>
        </p:nvSpPr>
        <p:spPr bwMode="auto">
          <a:xfrm>
            <a:off x="4419600" y="838200"/>
            <a:ext cx="304800" cy="304800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id-ID"/>
          </a:p>
        </p:txBody>
      </p:sp>
      <p:sp>
        <p:nvSpPr>
          <p:cNvPr id="7191" name="AutoShape 23"/>
          <p:cNvSpPr>
            <a:spLocks noChangeArrowheads="1"/>
          </p:cNvSpPr>
          <p:nvPr/>
        </p:nvSpPr>
        <p:spPr bwMode="auto">
          <a:xfrm>
            <a:off x="6915150" y="1905000"/>
            <a:ext cx="304800" cy="304800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id-ID"/>
          </a:p>
        </p:txBody>
      </p:sp>
      <p:sp>
        <p:nvSpPr>
          <p:cNvPr id="7192" name="AutoShape 24"/>
          <p:cNvSpPr>
            <a:spLocks noChangeArrowheads="1"/>
          </p:cNvSpPr>
          <p:nvPr/>
        </p:nvSpPr>
        <p:spPr bwMode="auto">
          <a:xfrm>
            <a:off x="6915150" y="32004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id-ID"/>
          </a:p>
        </p:txBody>
      </p:sp>
      <p:sp>
        <p:nvSpPr>
          <p:cNvPr id="7193" name="AutoShape 25"/>
          <p:cNvSpPr>
            <a:spLocks noChangeArrowheads="1"/>
          </p:cNvSpPr>
          <p:nvPr/>
        </p:nvSpPr>
        <p:spPr bwMode="auto">
          <a:xfrm>
            <a:off x="6915150" y="39624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id-ID"/>
          </a:p>
        </p:txBody>
      </p:sp>
      <p:sp>
        <p:nvSpPr>
          <p:cNvPr id="7194" name="AutoShape 26"/>
          <p:cNvSpPr>
            <a:spLocks noChangeArrowheads="1"/>
          </p:cNvSpPr>
          <p:nvPr/>
        </p:nvSpPr>
        <p:spPr bwMode="auto">
          <a:xfrm>
            <a:off x="6915150" y="5029200"/>
            <a:ext cx="304800" cy="457200"/>
          </a:xfrm>
          <a:prstGeom prst="downArrow">
            <a:avLst>
              <a:gd name="adj1" fmla="val 50000"/>
              <a:gd name="adj2" fmla="val 37500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id-ID"/>
          </a:p>
        </p:txBody>
      </p:sp>
      <p:sp>
        <p:nvSpPr>
          <p:cNvPr id="7195" name="AutoShape 27"/>
          <p:cNvSpPr>
            <a:spLocks noChangeArrowheads="1"/>
          </p:cNvSpPr>
          <p:nvPr/>
        </p:nvSpPr>
        <p:spPr bwMode="auto">
          <a:xfrm>
            <a:off x="1943100" y="1905000"/>
            <a:ext cx="304800" cy="304800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id-ID"/>
          </a:p>
        </p:txBody>
      </p:sp>
      <p:sp>
        <p:nvSpPr>
          <p:cNvPr id="7196" name="AutoShape 28"/>
          <p:cNvSpPr>
            <a:spLocks noChangeArrowheads="1"/>
          </p:cNvSpPr>
          <p:nvPr/>
        </p:nvSpPr>
        <p:spPr bwMode="auto">
          <a:xfrm>
            <a:off x="1943100" y="3429000"/>
            <a:ext cx="304800" cy="304800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id-ID"/>
          </a:p>
        </p:txBody>
      </p:sp>
      <p:sp>
        <p:nvSpPr>
          <p:cNvPr id="7197" name="AutoShape 29"/>
          <p:cNvSpPr>
            <a:spLocks noChangeArrowheads="1"/>
          </p:cNvSpPr>
          <p:nvPr/>
        </p:nvSpPr>
        <p:spPr bwMode="auto">
          <a:xfrm>
            <a:off x="1943100" y="4648200"/>
            <a:ext cx="304800" cy="304800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id-ID"/>
          </a:p>
        </p:txBody>
      </p:sp>
      <p:sp>
        <p:nvSpPr>
          <p:cNvPr id="7198" name="AutoShape 30"/>
          <p:cNvSpPr>
            <a:spLocks noChangeArrowheads="1"/>
          </p:cNvSpPr>
          <p:nvPr/>
        </p:nvSpPr>
        <p:spPr bwMode="auto">
          <a:xfrm>
            <a:off x="1943100" y="5562600"/>
            <a:ext cx="304800" cy="304800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id-ID"/>
          </a:p>
        </p:txBody>
      </p:sp>
      <p:sp>
        <p:nvSpPr>
          <p:cNvPr id="7199" name="AutoShape 31"/>
          <p:cNvSpPr>
            <a:spLocks noChangeArrowheads="1"/>
          </p:cNvSpPr>
          <p:nvPr/>
        </p:nvSpPr>
        <p:spPr bwMode="auto">
          <a:xfrm>
            <a:off x="5486400" y="1371600"/>
            <a:ext cx="533400" cy="228600"/>
          </a:xfrm>
          <a:prstGeom prst="rightArrow">
            <a:avLst>
              <a:gd name="adj1" fmla="val 50000"/>
              <a:gd name="adj2" fmla="val 58333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id-ID"/>
          </a:p>
        </p:txBody>
      </p:sp>
      <p:sp>
        <p:nvSpPr>
          <p:cNvPr id="7200" name="AutoShape 32"/>
          <p:cNvSpPr>
            <a:spLocks noChangeArrowheads="1"/>
          </p:cNvSpPr>
          <p:nvPr/>
        </p:nvSpPr>
        <p:spPr bwMode="auto">
          <a:xfrm flipH="1">
            <a:off x="3124200" y="1371600"/>
            <a:ext cx="533400" cy="228600"/>
          </a:xfrm>
          <a:prstGeom prst="rightArrow">
            <a:avLst>
              <a:gd name="adj1" fmla="val 50000"/>
              <a:gd name="adj2" fmla="val 58333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id-ID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717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7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500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5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500"/>
                                        <p:tgtEl>
                                          <p:spTgt spid="718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7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9" dur="5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4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7" dur="5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2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5" dur="5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  <p:bldP spid="7176" grpId="0" animBg="1"/>
      <p:bldP spid="7177" grpId="0" animBg="1"/>
      <p:bldP spid="7179" grpId="0" uiExpand="1" build="allAtOnce" animBg="1"/>
      <p:bldP spid="7180" grpId="0" animBg="1"/>
      <p:bldP spid="7181" grpId="0" animBg="1"/>
      <p:bldP spid="7182" grpId="0" uiExpand="1" build="allAtOnce" animBg="1"/>
      <p:bldP spid="7183" grpId="0" animBg="1"/>
      <p:bldP spid="7184" grpId="0" animBg="1"/>
      <p:bldP spid="7187" grpId="0" animBg="1"/>
      <p:bldP spid="7188" grpId="0" animBg="1"/>
      <p:bldP spid="7190" grpId="0" animBg="1"/>
      <p:bldP spid="7191" grpId="0" animBg="1"/>
      <p:bldP spid="7192" grpId="0" animBg="1"/>
      <p:bldP spid="7193" grpId="0" animBg="1"/>
      <p:bldP spid="7194" grpId="0" animBg="1"/>
      <p:bldP spid="7195" grpId="0" animBg="1"/>
      <p:bldP spid="7196" grpId="0" animBg="1"/>
      <p:bldP spid="7197" grpId="0" animBg="1"/>
      <p:bldP spid="7198" grpId="0" animBg="1"/>
      <p:bldP spid="7199" grpId="0" animBg="1"/>
      <p:bldP spid="720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000" dirty="0" err="1"/>
              <a:t>Apakah</a:t>
            </a:r>
            <a:r>
              <a:rPr lang="en-US" sz="4000" dirty="0"/>
              <a:t> “</a:t>
            </a:r>
            <a:r>
              <a:rPr lang="en-US" sz="4000" dirty="0" err="1">
                <a:solidFill>
                  <a:srgbClr val="FFFF00"/>
                </a:solidFill>
              </a:rPr>
              <a:t>benar</a:t>
            </a:r>
            <a:r>
              <a:rPr lang="en-US" sz="4000" dirty="0"/>
              <a:t>” </a:t>
            </a:r>
            <a:r>
              <a:rPr lang="en-US" sz="4000" dirty="0" err="1"/>
              <a:t>itu</a:t>
            </a:r>
            <a:r>
              <a:rPr lang="en-US" sz="4000" dirty="0"/>
              <a:t>?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>
                <a:solidFill>
                  <a:schemeClr val="folHlink"/>
                </a:solidFill>
              </a:rPr>
              <a:t>Benar</a:t>
            </a:r>
            <a:r>
              <a:rPr lang="en-US" sz="2800"/>
              <a:t> adalah: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folHlink"/>
                </a:solidFill>
              </a:rPr>
              <a:t>PERNYATAAN = KENYATAAN</a:t>
            </a:r>
          </a:p>
          <a:p>
            <a:pPr>
              <a:lnSpc>
                <a:spcPct val="90000"/>
              </a:lnSpc>
            </a:pPr>
            <a:r>
              <a:rPr lang="en-US" sz="2800"/>
              <a:t>Contoh-contoh:</a:t>
            </a:r>
          </a:p>
          <a:p>
            <a:pPr>
              <a:lnSpc>
                <a:spcPct val="90000"/>
              </a:lnSpc>
            </a:pPr>
            <a:r>
              <a:rPr lang="en-US" sz="2800"/>
              <a:t>Apakah ini benar </a:t>
            </a:r>
            <a:r>
              <a:rPr lang="en-US" sz="2800">
                <a:solidFill>
                  <a:schemeClr val="folHlink"/>
                </a:solidFill>
              </a:rPr>
              <a:t>buku</a:t>
            </a:r>
            <a:r>
              <a:rPr lang="en-US" sz="2800"/>
              <a:t>?</a:t>
            </a:r>
          </a:p>
          <a:p>
            <a:pPr>
              <a:lnSpc>
                <a:spcPct val="90000"/>
              </a:lnSpc>
            </a:pPr>
            <a:r>
              <a:rPr lang="en-US" sz="2800"/>
              <a:t>Apakah ini benar </a:t>
            </a:r>
            <a:r>
              <a:rPr lang="en-US" sz="2800">
                <a:solidFill>
                  <a:schemeClr val="folHlink"/>
                </a:solidFill>
              </a:rPr>
              <a:t>spidol</a:t>
            </a:r>
            <a:r>
              <a:rPr lang="en-US" sz="2800"/>
              <a:t>?</a:t>
            </a:r>
          </a:p>
          <a:p>
            <a:pPr>
              <a:lnSpc>
                <a:spcPct val="90000"/>
              </a:lnSpc>
            </a:pPr>
            <a:r>
              <a:rPr lang="en-US" sz="2800"/>
              <a:t>Apakah </a:t>
            </a:r>
            <a:r>
              <a:rPr lang="en-US" sz="2800">
                <a:solidFill>
                  <a:schemeClr val="folHlink"/>
                </a:solidFill>
              </a:rPr>
              <a:t>bumi</a:t>
            </a:r>
            <a:r>
              <a:rPr lang="en-US" sz="2800"/>
              <a:t> itu ada? </a:t>
            </a:r>
          </a:p>
          <a:p>
            <a:pPr>
              <a:lnSpc>
                <a:spcPct val="90000"/>
              </a:lnSpc>
            </a:pPr>
            <a:r>
              <a:rPr lang="en-US" sz="2800"/>
              <a:t>Apakah </a:t>
            </a:r>
            <a:r>
              <a:rPr lang="en-US" sz="2800">
                <a:solidFill>
                  <a:schemeClr val="folHlink"/>
                </a:solidFill>
              </a:rPr>
              <a:t>surga</a:t>
            </a:r>
            <a:r>
              <a:rPr lang="en-US" sz="2800"/>
              <a:t> itu ada?</a:t>
            </a:r>
          </a:p>
          <a:p>
            <a:pPr>
              <a:lnSpc>
                <a:spcPct val="90000"/>
              </a:lnSpc>
            </a:pPr>
            <a:r>
              <a:rPr lang="en-US" sz="2800"/>
              <a:t>Apakah </a:t>
            </a:r>
            <a:r>
              <a:rPr lang="en-US" sz="2800">
                <a:solidFill>
                  <a:schemeClr val="folHlink"/>
                </a:solidFill>
              </a:rPr>
              <a:t>Tuhan</a:t>
            </a:r>
            <a:r>
              <a:rPr lang="en-US" sz="2800"/>
              <a:t> itu ada?</a:t>
            </a:r>
          </a:p>
          <a:p>
            <a:pPr>
              <a:lnSpc>
                <a:spcPct val="90000"/>
              </a:lnSpc>
            </a:pPr>
            <a:r>
              <a:rPr lang="en-US" sz="2800"/>
              <a:t>Apakah</a:t>
            </a:r>
            <a:r>
              <a:rPr lang="en-US" sz="2800">
                <a:solidFill>
                  <a:schemeClr val="folHlink"/>
                </a:solidFill>
              </a:rPr>
              <a:t> bidadari</a:t>
            </a:r>
            <a:r>
              <a:rPr lang="en-US" sz="2800"/>
              <a:t> surga itu </a:t>
            </a:r>
            <a:r>
              <a:rPr lang="en-US" sz="2800">
                <a:solidFill>
                  <a:schemeClr val="folHlink"/>
                </a:solidFill>
              </a:rPr>
              <a:t>cantik</a:t>
            </a:r>
            <a:r>
              <a:rPr lang="en-US" sz="2800"/>
              <a:t>?</a:t>
            </a:r>
          </a:p>
          <a:p>
            <a:pPr>
              <a:lnSpc>
                <a:spcPct val="90000"/>
              </a:lnSpc>
            </a:pPr>
            <a:r>
              <a:rPr lang="en-US" sz="2800"/>
              <a:t>Apakah </a:t>
            </a:r>
            <a:r>
              <a:rPr lang="en-US" sz="2800">
                <a:solidFill>
                  <a:schemeClr val="folHlink"/>
                </a:solidFill>
              </a:rPr>
              <a:t>bidadari</a:t>
            </a:r>
            <a:r>
              <a:rPr lang="en-US" sz="2800"/>
              <a:t> di surga itu berjumlah </a:t>
            </a:r>
            <a:r>
              <a:rPr lang="en-US" sz="2800">
                <a:solidFill>
                  <a:schemeClr val="folHlink"/>
                </a:solidFill>
              </a:rPr>
              <a:t>10.000</a:t>
            </a:r>
            <a:r>
              <a:rPr lang="en-US" sz="2800"/>
              <a:t>?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0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0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10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0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0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10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 animBg="1"/>
      <p:bldP spid="11059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id-ID" b="1" dirty="0" smtClean="0"/>
              <a:t>SYARAT BERFIKIR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5906" y="2786058"/>
            <a:ext cx="5972188" cy="2971808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id-ID" b="1" dirty="0" smtClean="0"/>
              <a:t>ADA FAKTA YANG TERINDERA</a:t>
            </a:r>
          </a:p>
          <a:p>
            <a:pPr marL="514350" indent="-514350">
              <a:buFont typeface="+mj-lt"/>
              <a:buAutoNum type="arabicPeriod"/>
            </a:pPr>
            <a:r>
              <a:rPr lang="id-ID" b="1" dirty="0" smtClean="0"/>
              <a:t>ADA INDERA</a:t>
            </a:r>
          </a:p>
          <a:p>
            <a:pPr marL="514350" indent="-514350">
              <a:buFont typeface="+mj-lt"/>
              <a:buAutoNum type="arabicPeriod"/>
            </a:pPr>
            <a:r>
              <a:rPr lang="id-ID" b="1" dirty="0" smtClean="0"/>
              <a:t>ADA OTAK</a:t>
            </a:r>
          </a:p>
          <a:p>
            <a:pPr marL="514350" indent="-514350">
              <a:buFont typeface="+mj-lt"/>
              <a:buAutoNum type="arabicPeriod"/>
            </a:pPr>
            <a:r>
              <a:rPr lang="id-ID" b="1" dirty="0" smtClean="0"/>
              <a:t>ADA INFORMASI SEBELUMNYA (</a:t>
            </a:r>
            <a:r>
              <a:rPr lang="id-ID" b="1" i="1" dirty="0" smtClean="0"/>
              <a:t>MA’LUMAT ASSABIQOH</a:t>
            </a:r>
            <a:r>
              <a:rPr lang="id-ID" b="1" dirty="0" smtClean="0"/>
              <a:t>)</a:t>
            </a:r>
            <a:endParaRPr lang="id-ID" b="1" dirty="0"/>
          </a:p>
        </p:txBody>
      </p:sp>
      <p:sp>
        <p:nvSpPr>
          <p:cNvPr id="4" name="Down Arrow 3"/>
          <p:cNvSpPr/>
          <p:nvPr/>
        </p:nvSpPr>
        <p:spPr>
          <a:xfrm>
            <a:off x="4329684" y="1571612"/>
            <a:ext cx="484632" cy="97840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id-ID" sz="3600" dirty="0" smtClean="0"/>
              <a:t>1. ADA FAKTA YANG TERINDERA</a:t>
            </a:r>
            <a:endParaRPr lang="id-ID" sz="3600" dirty="0"/>
          </a:p>
        </p:txBody>
      </p:sp>
      <p:sp>
        <p:nvSpPr>
          <p:cNvPr id="5" name="Oval 4"/>
          <p:cNvSpPr/>
          <p:nvPr/>
        </p:nvSpPr>
        <p:spPr>
          <a:xfrm>
            <a:off x="3428992" y="1142984"/>
            <a:ext cx="2286016" cy="78581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b="1" dirty="0" smtClean="0"/>
              <a:t>BUROQ</a:t>
            </a:r>
            <a:endParaRPr lang="id-ID" sz="2800" b="1" dirty="0"/>
          </a:p>
        </p:txBody>
      </p:sp>
      <p:sp>
        <p:nvSpPr>
          <p:cNvPr id="6" name="Down Arrow 5"/>
          <p:cNvSpPr/>
          <p:nvPr/>
        </p:nvSpPr>
        <p:spPr>
          <a:xfrm>
            <a:off x="4393405" y="2071678"/>
            <a:ext cx="357190" cy="42862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ounded Rectangle 6"/>
          <p:cNvSpPr/>
          <p:nvPr/>
        </p:nvSpPr>
        <p:spPr>
          <a:xfrm>
            <a:off x="2214546" y="2643182"/>
            <a:ext cx="4714908" cy="5715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BERFIKIRLAH TENTANG BUROQ</a:t>
            </a:r>
            <a:endParaRPr lang="id-ID" sz="2400" b="1" dirty="0"/>
          </a:p>
        </p:txBody>
      </p:sp>
      <p:sp>
        <p:nvSpPr>
          <p:cNvPr id="8" name="Down Arrow 7"/>
          <p:cNvSpPr/>
          <p:nvPr/>
        </p:nvSpPr>
        <p:spPr>
          <a:xfrm rot="1413811">
            <a:off x="2393141" y="3375369"/>
            <a:ext cx="357190" cy="42862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ectangle 8"/>
          <p:cNvSpPr/>
          <p:nvPr/>
        </p:nvSpPr>
        <p:spPr>
          <a:xfrm>
            <a:off x="1000100" y="4000504"/>
            <a:ext cx="3143272" cy="5715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BUROQ JAMAN NABI</a:t>
            </a:r>
            <a:endParaRPr lang="id-ID" sz="2400" b="1" dirty="0"/>
          </a:p>
        </p:txBody>
      </p:sp>
      <p:sp>
        <p:nvSpPr>
          <p:cNvPr id="10" name="Down Arrow 9"/>
          <p:cNvSpPr/>
          <p:nvPr/>
        </p:nvSpPr>
        <p:spPr>
          <a:xfrm rot="20186189" flipH="1">
            <a:off x="6465107" y="3375369"/>
            <a:ext cx="357190" cy="42862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/>
          <p:cNvSpPr/>
          <p:nvPr/>
        </p:nvSpPr>
        <p:spPr>
          <a:xfrm>
            <a:off x="4786314" y="4000504"/>
            <a:ext cx="3714776" cy="5715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BUROQ JAMAN SEKARANG</a:t>
            </a:r>
            <a:endParaRPr lang="id-ID" sz="24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2857488" y="5500702"/>
            <a:ext cx="3429024" cy="5715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APAKAH ITU BUROQ?</a:t>
            </a:r>
            <a:endParaRPr lang="id-ID" sz="2400" b="1" dirty="0"/>
          </a:p>
        </p:txBody>
      </p:sp>
      <p:sp>
        <p:nvSpPr>
          <p:cNvPr id="13" name="Down Arrow 12"/>
          <p:cNvSpPr/>
          <p:nvPr/>
        </p:nvSpPr>
        <p:spPr>
          <a:xfrm rot="1413811">
            <a:off x="5500039" y="4839848"/>
            <a:ext cx="357190" cy="42862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own Arrow 13"/>
          <p:cNvSpPr/>
          <p:nvPr/>
        </p:nvSpPr>
        <p:spPr>
          <a:xfrm rot="20186189" flipH="1">
            <a:off x="3214024" y="4839848"/>
            <a:ext cx="357190" cy="42862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7" name="Picture 16" descr="D:\GAMBAR\buroq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636789" cy="6162709"/>
          </a:xfrm>
          <a:prstGeom prst="rect">
            <a:avLst/>
          </a:prstGeom>
          <a:noFill/>
        </p:spPr>
      </p:pic>
      <p:pic>
        <p:nvPicPr>
          <p:cNvPr id="18" name="Picture 3" descr="D:\GAMBAR\jet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300" y="214291"/>
            <a:ext cx="8659418" cy="64712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id-ID" b="1" dirty="0" smtClean="0"/>
              <a:t>2. ADA INDERA</a:t>
            </a:r>
            <a:endParaRPr lang="id-ID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85786" y="2428868"/>
            <a:ext cx="3471858" cy="2971808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id-ID" b="1" dirty="0" smtClean="0"/>
              <a:t>PENGLIHATAN</a:t>
            </a:r>
          </a:p>
          <a:p>
            <a:pPr marL="514350" indent="-514350">
              <a:buFont typeface="+mj-lt"/>
              <a:buAutoNum type="arabicPeriod"/>
            </a:pPr>
            <a:r>
              <a:rPr lang="id-ID" b="1" dirty="0" smtClean="0"/>
              <a:t>PENDENGARAN</a:t>
            </a:r>
          </a:p>
          <a:p>
            <a:pPr marL="514350" indent="-514350">
              <a:buFont typeface="+mj-lt"/>
              <a:buAutoNum type="arabicPeriod"/>
            </a:pPr>
            <a:r>
              <a:rPr lang="id-ID" b="1" dirty="0" smtClean="0"/>
              <a:t>PENCIUMAN</a:t>
            </a:r>
          </a:p>
          <a:p>
            <a:pPr marL="514350" indent="-514350">
              <a:buFont typeface="+mj-lt"/>
              <a:buAutoNum type="arabicPeriod"/>
            </a:pPr>
            <a:r>
              <a:rPr lang="id-ID" b="1" dirty="0" smtClean="0"/>
              <a:t>PENGECAP</a:t>
            </a:r>
          </a:p>
          <a:p>
            <a:pPr marL="514350" indent="-514350">
              <a:buFont typeface="+mj-lt"/>
              <a:buAutoNum type="arabicPeriod"/>
            </a:pPr>
            <a:r>
              <a:rPr lang="id-ID" b="1" dirty="0" smtClean="0"/>
              <a:t>PERABA</a:t>
            </a:r>
            <a:endParaRPr lang="id-ID" b="1" dirty="0"/>
          </a:p>
        </p:txBody>
      </p:sp>
      <p:sp>
        <p:nvSpPr>
          <p:cNvPr id="6" name="Right Brace 5"/>
          <p:cNvSpPr/>
          <p:nvPr/>
        </p:nvSpPr>
        <p:spPr>
          <a:xfrm>
            <a:off x="4643438" y="2500306"/>
            <a:ext cx="285752" cy="914400"/>
          </a:xfrm>
          <a:prstGeom prst="righ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ounded Rectangle 6"/>
          <p:cNvSpPr/>
          <p:nvPr/>
        </p:nvSpPr>
        <p:spPr>
          <a:xfrm>
            <a:off x="5679289" y="2500306"/>
            <a:ext cx="2571768" cy="914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SYARAT MINIMAL BERFIKIR</a:t>
            </a:r>
            <a:endParaRPr lang="id-ID" sz="2400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071802" y="5072074"/>
            <a:ext cx="2357454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5679289" y="4643446"/>
            <a:ext cx="2571768" cy="914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BISAKAH BERFIKIR?</a:t>
            </a:r>
            <a:endParaRPr lang="id-ID" sz="2400" b="1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animBg="1"/>
      <p:bldP spid="7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id-ID" b="1" dirty="0" smtClean="0"/>
              <a:t>3. ADA OTAK</a:t>
            </a:r>
            <a:endParaRPr lang="id-ID" b="1" dirty="0"/>
          </a:p>
        </p:txBody>
      </p:sp>
      <p:pic>
        <p:nvPicPr>
          <p:cNvPr id="2050" name="Picture 2" descr="D:\GAMBAR\BG kosong\ot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071679"/>
            <a:ext cx="4572032" cy="3429024"/>
          </a:xfrm>
          <a:prstGeom prst="rect">
            <a:avLst/>
          </a:prstGeom>
          <a:noFill/>
        </p:spPr>
      </p:pic>
      <p:cxnSp>
        <p:nvCxnSpPr>
          <p:cNvPr id="5" name="Straight Arrow Connector 4"/>
          <p:cNvCxnSpPr/>
          <p:nvPr/>
        </p:nvCxnSpPr>
        <p:spPr>
          <a:xfrm>
            <a:off x="3428992" y="3357562"/>
            <a:ext cx="2357454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6000760" y="2857496"/>
            <a:ext cx="2571768" cy="914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HARUS ADA</a:t>
            </a:r>
            <a:endParaRPr lang="id-ID" sz="24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6000760" y="4643446"/>
            <a:ext cx="2571768" cy="128588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OTAK TIDAK SAMA DENGAN AKAL</a:t>
            </a:r>
            <a:endParaRPr lang="id-ID" sz="2400" b="1" dirty="0"/>
          </a:p>
        </p:txBody>
      </p:sp>
      <p:sp>
        <p:nvSpPr>
          <p:cNvPr id="9" name="Down Arrow 8"/>
          <p:cNvSpPr/>
          <p:nvPr/>
        </p:nvSpPr>
        <p:spPr>
          <a:xfrm>
            <a:off x="7108049" y="3929066"/>
            <a:ext cx="357190" cy="57150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id-ID" b="1" dirty="0" smtClean="0"/>
              <a:t>4. ADA INFORMASI SEBELUMNYA</a:t>
            </a:r>
            <a:endParaRPr lang="id-ID" b="1" dirty="0"/>
          </a:p>
        </p:txBody>
      </p:sp>
      <p:sp>
        <p:nvSpPr>
          <p:cNvPr id="4" name="Rounded Rectangle 3"/>
          <p:cNvSpPr/>
          <p:nvPr/>
        </p:nvSpPr>
        <p:spPr>
          <a:xfrm>
            <a:off x="4554141" y="1714488"/>
            <a:ext cx="4036247" cy="121444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BISAKAH TARZAN BERFIKIR: SAYA INGIN MAKAN DAGING GORENG?</a:t>
            </a:r>
            <a:endParaRPr lang="id-ID" sz="2400" b="1" dirty="0"/>
          </a:p>
        </p:txBody>
      </p:sp>
      <p:sp>
        <p:nvSpPr>
          <p:cNvPr id="5" name="Rounded Rectangle 4"/>
          <p:cNvSpPr/>
          <p:nvPr/>
        </p:nvSpPr>
        <p:spPr>
          <a:xfrm>
            <a:off x="5286380" y="3857628"/>
            <a:ext cx="2571768" cy="57150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TIDAK BISA!</a:t>
            </a:r>
            <a:endParaRPr lang="id-ID" sz="2400" b="1" dirty="0"/>
          </a:p>
        </p:txBody>
      </p:sp>
      <p:sp>
        <p:nvSpPr>
          <p:cNvPr id="8" name="Down Arrow 7"/>
          <p:cNvSpPr/>
          <p:nvPr/>
        </p:nvSpPr>
        <p:spPr>
          <a:xfrm>
            <a:off x="6393669" y="3071810"/>
            <a:ext cx="357190" cy="57150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075" name="Picture 3" descr="G:\tarzan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3786214" cy="5022529"/>
          </a:xfrm>
          <a:prstGeom prst="rect">
            <a:avLst/>
          </a:prstGeom>
          <a:noFill/>
        </p:spPr>
      </p:pic>
      <p:sp>
        <p:nvSpPr>
          <p:cNvPr id="10" name="Rounded Rectangle 9"/>
          <p:cNvSpPr/>
          <p:nvPr/>
        </p:nvSpPr>
        <p:spPr>
          <a:xfrm>
            <a:off x="5286380" y="5357826"/>
            <a:ext cx="2571768" cy="914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PERLU MA’LUMAT SEBELUMNYA</a:t>
            </a:r>
            <a:endParaRPr lang="id-ID" sz="2400" b="1" dirty="0"/>
          </a:p>
        </p:txBody>
      </p:sp>
      <p:sp>
        <p:nvSpPr>
          <p:cNvPr id="11" name="Down Arrow 10"/>
          <p:cNvSpPr/>
          <p:nvPr/>
        </p:nvSpPr>
        <p:spPr>
          <a:xfrm>
            <a:off x="6393669" y="4714884"/>
            <a:ext cx="357190" cy="57150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571868" y="2643182"/>
            <a:ext cx="1643074" cy="15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335</Words>
  <Application>Microsoft Office PowerPoint</Application>
  <PresentationFormat>On-screen Show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TEORI BERFIKIR TINGKAT 1</vt:lpstr>
      <vt:lpstr>Slide 2</vt:lpstr>
      <vt:lpstr>Slide 3</vt:lpstr>
      <vt:lpstr>Apakah “benar” itu?</vt:lpstr>
      <vt:lpstr>SYARAT BERFIKIR</vt:lpstr>
      <vt:lpstr>1. ADA FAKTA YANG TERINDERA</vt:lpstr>
      <vt:lpstr>2. ADA INDERA</vt:lpstr>
      <vt:lpstr>3. ADA OTAK</vt:lpstr>
      <vt:lpstr>4. ADA INFORMASI SEBELUMNYA</vt:lpstr>
      <vt:lpstr>Bagaimana aqal bisa mencapai kebenaran?</vt:lpstr>
      <vt:lpstr>Itu adalah kebenaran langsung!</vt:lpstr>
      <vt:lpstr>BAGAIMANA CARA MENGETAHUINYA?</vt:lpstr>
      <vt:lpstr>Slide 13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AQIDAH 2</dc:title>
  <dc:creator>Toshiba</dc:creator>
  <cp:lastModifiedBy>Toshiba</cp:lastModifiedBy>
  <cp:revision>70</cp:revision>
  <dcterms:created xsi:type="dcterms:W3CDTF">2010-12-09T22:05:58Z</dcterms:created>
  <dcterms:modified xsi:type="dcterms:W3CDTF">2011-10-31T14:01:02Z</dcterms:modified>
</cp:coreProperties>
</file>